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7"/>
  </p:notesMasterIdLst>
  <p:sldIdLst>
    <p:sldId id="284" r:id="rId5"/>
    <p:sldId id="310" r:id="rId6"/>
    <p:sldId id="314" r:id="rId7"/>
    <p:sldId id="313" r:id="rId8"/>
    <p:sldId id="312" r:id="rId9"/>
    <p:sldId id="311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9" r:id="rId22"/>
    <p:sldId id="327" r:id="rId23"/>
    <p:sldId id="326" r:id="rId24"/>
    <p:sldId id="328" r:id="rId25"/>
    <p:sldId id="33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149D5-6E05-4729-BCF1-F6466F32C35E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FC42C-1B33-4E76-81B8-2C80D6485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5896-4AA0-4D1E-8324-7C5DBD1A556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-etti1.jpg"/>
          <p:cNvPicPr>
            <a:picLocks noChangeAspect="1"/>
          </p:cNvPicPr>
          <p:nvPr userDrawn="1"/>
        </p:nvPicPr>
        <p:blipFill rotWithShape="1">
          <a:blip r:embed="rId2" cstate="print"/>
          <a:srcRect l="10701" t="15988" r="11439" b="20737"/>
          <a:stretch/>
        </p:blipFill>
        <p:spPr>
          <a:xfrm>
            <a:off x="10769600" y="96602"/>
            <a:ext cx="932873" cy="55265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998674"/>
            <a:ext cx="9144000" cy="606843"/>
          </a:xfrm>
        </p:spPr>
        <p:txBody>
          <a:bodyPr anchor="t" anchorCtr="0">
            <a:normAutofit/>
          </a:bodyPr>
          <a:lstStyle>
            <a:lvl1pPr algn="ctr">
              <a:defRPr sz="2800" b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1722939"/>
            <a:ext cx="9144000" cy="5334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C0000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16" name="Straight Connector 15"/>
          <p:cNvSpPr>
            <a:spLocks noChangeShapeType="1"/>
          </p:cNvSpPr>
          <p:nvPr userDrawn="1"/>
        </p:nvSpPr>
        <p:spPr bwMode="auto">
          <a:xfrm>
            <a:off x="0" y="6553200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334D6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pic>
        <p:nvPicPr>
          <p:cNvPr id="18" name="Picture 17" descr="sigla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" y="3"/>
            <a:ext cx="1496287" cy="685799"/>
          </a:xfrm>
          <a:prstGeom prst="rect">
            <a:avLst/>
          </a:prstGeom>
        </p:spPr>
      </p:pic>
      <p:sp>
        <p:nvSpPr>
          <p:cNvPr id="19" name="Straight Connector 18"/>
          <p:cNvSpPr>
            <a:spLocks noChangeShapeType="1"/>
          </p:cNvSpPr>
          <p:nvPr userDrawn="1"/>
        </p:nvSpPr>
        <p:spPr bwMode="auto">
          <a:xfrm>
            <a:off x="0" y="685800"/>
            <a:ext cx="12192000" cy="0"/>
          </a:xfrm>
          <a:prstGeom prst="line">
            <a:avLst/>
          </a:prstGeom>
          <a:noFill/>
          <a:ln w="19050" cap="flat" cmpd="sng" algn="ctr">
            <a:solidFill>
              <a:srgbClr val="334D6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54813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E1EC-749E-468E-8725-9CAC8F892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58A6A-DD2F-457A-9EB3-06CFBF850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BFAC-01AC-474C-BDF1-219B5304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D549C-3774-4E58-8B94-74FBDFED5D1A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ED83F-8DE4-4EC6-BA8F-F68F87DD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3E4C-187D-4A6A-85AB-6D7BB59D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1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7727-AB1C-4C0E-8CDA-7F84426B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136525"/>
            <a:ext cx="10515600" cy="447675"/>
          </a:xfrm>
        </p:spPr>
        <p:txBody>
          <a:bodyPr/>
          <a:lstStyle>
            <a:lvl1pPr algn="ctr"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6B2F5-B4B2-429E-8E3A-3C4FBA43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" y="803564"/>
            <a:ext cx="11841018" cy="5680360"/>
          </a:xfrm>
        </p:spPr>
        <p:txBody>
          <a:bodyPr/>
          <a:lstStyle>
            <a:lvl1pPr>
              <a:buFont typeface="Wingdings" panose="05000000000000000000" pitchFamily="2" charset="2"/>
              <a:buChar char="Ø"/>
              <a:defRPr sz="2400"/>
            </a:lvl1pPr>
            <a:lvl3pPr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A5856-006D-49D8-BBEE-243910C064D4}"/>
              </a:ext>
            </a:extLst>
          </p:cNvPr>
          <p:cNvCxnSpPr/>
          <p:nvPr userDrawn="1"/>
        </p:nvCxnSpPr>
        <p:spPr>
          <a:xfrm>
            <a:off x="129309" y="685800"/>
            <a:ext cx="1193338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7741B-10B6-4C55-B206-6DDC49D4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127" y="6492875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FDF413F8-24B1-40DC-9436-52A6C1916760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33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65D1-F808-41FF-955D-E9CD30B2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9E824-E052-47FE-AF1D-27D57B2E4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75077-D270-4BC9-9F7B-411BC3947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20C8-F470-4D07-A67B-F28ECE7633D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FA8C-11CD-4141-A57E-8ACCF12F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48365-5866-4640-A2D2-A8172C89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5623-9919-4604-B807-A180777B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F413-01FB-42F8-A081-BD396248C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AF002-2288-4C33-B8F9-CE148AC95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C36A5-5300-4632-A187-78792A74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22D5-D1CD-42F0-B965-DE380EEEF82D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9C8B8-4150-4ECB-BFB2-C137BBF2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B54ED-18FA-4FBA-9045-242D559DE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1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04F2-44D6-41AB-9C61-6539A521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AB0E9-B6FA-4BB7-8232-64080984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FE856-36D7-4FE5-B604-E34BA6CC8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EBE94C-6BDA-4936-A27D-5C2F20C31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C6B5B-C966-4B5D-B7EE-BB1C39BF6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FB342-C42C-4F8C-BDCA-4EF17A02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DCEAF-3482-4ED1-83C6-CCB9ECA60DF0}" type="datetime1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CE7AA-8A20-40F0-A186-4CCE58C6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2933B-CE87-4D9C-9BAE-B8AE582F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9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A5AC0-B79A-4EB3-857C-C8634860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757F8-96B3-4D4A-BC1C-B777E5130E5F}" type="datetime1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C8FF1-F70F-43C7-83AA-7C48718F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FBEA7-0344-419E-944D-3E9BB525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4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C3070-1A99-4E00-A087-D6569721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F22CE-DFF9-4177-8188-A9884F69A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7C385-0835-43F4-80BA-310818402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DD104-C00A-4AC8-A4B2-83AB154FFAA4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FC36-DBC3-49E3-A8ED-8FA1EEC71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C07B9-0846-4C88-8A10-E1BA11A2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413F8-24B1-40DC-9436-52A6C1916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9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Sisteme</a:t>
            </a:r>
            <a:r>
              <a:rPr lang="en-US" dirty="0"/>
              <a:t> cu </a:t>
            </a:r>
            <a:r>
              <a:rPr lang="en-US" dirty="0" err="1"/>
              <a:t>circuite</a:t>
            </a:r>
            <a:r>
              <a:rPr lang="en-US" dirty="0"/>
              <a:t> integrate </a:t>
            </a:r>
            <a:r>
              <a:rPr lang="en-US" dirty="0" err="1"/>
              <a:t>analogice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1722938"/>
            <a:ext cx="9144000" cy="2027967"/>
          </a:xfrm>
        </p:spPr>
        <p:txBody>
          <a:bodyPr/>
          <a:lstStyle/>
          <a:p>
            <a:r>
              <a:rPr lang="en-US" dirty="0" err="1"/>
              <a:t>Proiect</a:t>
            </a:r>
            <a:r>
              <a:rPr lang="en-US" dirty="0"/>
              <a:t> SCIA</a:t>
            </a:r>
          </a:p>
          <a:p>
            <a:r>
              <a:rPr lang="ro-RO" dirty="0"/>
              <a:t>Generator de anvelopă pentru sirenă Wail + Yelp</a:t>
            </a:r>
            <a:r>
              <a:rPr lang="en-US" dirty="0"/>
              <a:t> cu </a:t>
            </a:r>
            <a:r>
              <a:rPr lang="en-US" dirty="0" err="1"/>
              <a:t>circuitul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555</a:t>
            </a:r>
            <a:endParaRPr lang="ro-RO" sz="2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014664" y="5249146"/>
            <a:ext cx="3677044" cy="129142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ro-RO" sz="2000" b="1" dirty="0">
                <a:latin typeface="Times New Roman" pitchFamily="18" charset="0"/>
                <a:ea typeface="+mj-ea"/>
                <a:cs typeface="Times New Roman" pitchFamily="18" charset="0"/>
              </a:rPr>
              <a:t>Profesor coordonator: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000" b="1" dirty="0">
                <a:latin typeface="Times New Roman" pitchFamily="18" charset="0"/>
                <a:ea typeface="+mj-ea"/>
                <a:cs typeface="Times New Roman" pitchFamily="18" charset="0"/>
              </a:rPr>
              <a:t>Albert </a:t>
            </a:r>
            <a:r>
              <a:rPr lang="en-US" sz="2000" b="1" dirty="0" err="1">
                <a:latin typeface="Times New Roman" pitchFamily="18" charset="0"/>
                <a:ea typeface="+mj-ea"/>
                <a:cs typeface="Times New Roman" pitchFamily="18" charset="0"/>
              </a:rPr>
              <a:t>Fazakas</a:t>
            </a:r>
            <a:endParaRPr lang="ro-RO" sz="2000" b="1" dirty="0"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16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7986EFA-2CE6-BD25-4E8C-CE2210A679AB}"/>
              </a:ext>
            </a:extLst>
          </p:cNvPr>
          <p:cNvSpPr txBox="1">
            <a:spLocks/>
          </p:cNvSpPr>
          <p:nvPr/>
        </p:nvSpPr>
        <p:spPr>
          <a:xfrm>
            <a:off x="561778" y="5111460"/>
            <a:ext cx="3677044" cy="129142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ro-RO" sz="2000" b="1" dirty="0">
                <a:latin typeface="Times New Roman" pitchFamily="18" charset="0"/>
                <a:ea typeface="+mj-ea"/>
                <a:cs typeface="Times New Roman" pitchFamily="18" charset="0"/>
              </a:rPr>
              <a:t>Student: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ro-RO" sz="2000" b="1" dirty="0">
                <a:latin typeface="Times New Roman" pitchFamily="18" charset="0"/>
                <a:ea typeface="+mj-ea"/>
                <a:cs typeface="Times New Roman" pitchFamily="18" charset="0"/>
              </a:rPr>
              <a:t>Botă Ioana-Alexandra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ro-RO" sz="2000" b="1" dirty="0">
                <a:latin typeface="Times New Roman" pitchFamily="18" charset="0"/>
                <a:ea typeface="+mj-ea"/>
                <a:cs typeface="Times New Roman" pitchFamily="18" charset="0"/>
              </a:rPr>
              <a:t>Grupa: 2233</a:t>
            </a:r>
          </a:p>
          <a:p>
            <a:pPr algn="ctr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1600" b="1" dirty="0"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C9BFE-F232-0C77-29AC-B30772A4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43AD0-0BED-265F-D1E1-EF9CD4B2C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Comparator de nivel</a:t>
                </a:r>
              </a:p>
              <a:p>
                <a:pPr lvl="1"/>
                <a:r>
                  <a:rPr lang="ro-RO" dirty="0"/>
                  <a:t>Are scopul de a opri însumarea anvelopei Yelp când nivelul lui Wail nu este suficient de mare. Sirena Wail trebuie să ajungă la valoarea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𝑝𝑟𝑎𝑔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=-2.75V pentru a însuma și Yelp (ulterior va fi inversat în sumator și va ajunge să fie 2.75V).  Astfel, comparăm semnalul cu tensiunea de la un divizor de tensiune realizat cu rezistențe:</a:t>
                </a:r>
              </a:p>
              <a:p>
                <a:pPr lvl="1"/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𝑝𝑟𝑎𝑔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16+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𝑉𝐸𝐸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16+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𝑝𝑟𝑎𝑔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𝑉𝐸𝐸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endParaRPr lang="en-US" dirty="0"/>
              </a:p>
              <a:p>
                <a:pPr lvl="1"/>
                <a:endParaRPr lang="ro-RO" dirty="0"/>
              </a:p>
              <a:p>
                <a:pPr lvl="1"/>
                <a:r>
                  <a:rPr lang="en-US" dirty="0" err="1"/>
                  <a:t>Alegem</a:t>
                </a:r>
                <a:r>
                  <a:rPr lang="en-US" dirty="0"/>
                  <a:t> R16=10k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 obținem R17=18</a:t>
                </a:r>
                <a:r>
                  <a:rPr lang="en-US" dirty="0"/>
                  <a:t>k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.</a:t>
                </a:r>
              </a:p>
              <a:p>
                <a:pPr lvl="2"/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43AD0-0BED-265F-D1E1-EF9CD4B2C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3030-1B32-F458-C3D0-BDD74D3A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10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52AAF-72FF-0722-0097-7C706C9DB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09" y="2946233"/>
            <a:ext cx="4560590" cy="29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750A-23E2-A188-FA21-88598C4E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74911-8CFB-A3C1-E9B9-857E7A3AF3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9" y="770652"/>
                <a:ext cx="8338867" cy="4881385"/>
              </a:xfrm>
            </p:spPr>
            <p:txBody>
              <a:bodyPr>
                <a:normAutofit lnSpcReduction="10000"/>
              </a:bodyPr>
              <a:lstStyle/>
              <a:p>
                <a:pPr algn="ctr">
                  <a:buFont typeface="Wingdings" panose="05000000000000000000" pitchFamily="2" charset="2"/>
                  <a:buChar char="ü"/>
                </a:pPr>
                <a:r>
                  <a:rPr lang="en-US" sz="2800" dirty="0" err="1"/>
                  <a:t>Anvelopa</a:t>
                </a:r>
                <a:r>
                  <a:rPr lang="en-US" sz="2800" dirty="0"/>
                  <a:t> Yelp</a:t>
                </a:r>
              </a:p>
              <a:p>
                <a:r>
                  <a:rPr lang="ro-RO" dirty="0"/>
                  <a:t>Generator semnal cu anvelopă Yelp</a:t>
                </a:r>
              </a:p>
              <a:p>
                <a:pPr lvl="1"/>
                <a:r>
                  <a:rPr lang="ro-RO" dirty="0"/>
                  <a:t>Vom genera semnalul Yelp fără sursă de curent pentru a simplifica circuitul. Dezavantajul va fi obținerea unui semnal exponențial în loc de dreptunghiular, datorită curentului de pe condensator.</a:t>
                </a:r>
              </a:p>
              <a:p>
                <a:pPr lvl="1"/>
                <a:r>
                  <a:rPr lang="ro-RO" dirty="0"/>
                  <a:t>Știm că frecvența Yelp este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𝑌𝑒𝑙𝑝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𝑌𝑒𝑙𝑝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=0.333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ro-RO" b="0" i="0" smtClean="0">
                        <a:latin typeface="Cambria Math" panose="02040503050406030204" pitchFamily="18" charset="0"/>
                      </a:rPr>
                      <m:t> ș</m:t>
                    </m:r>
                    <m:r>
                      <m:rPr>
                        <m:sty m:val="p"/>
                      </m:rPr>
                      <a:rPr lang="ro-RO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ro-RO" b="0" i="0" smtClean="0">
                        <a:latin typeface="Cambria Math" panose="02040503050406030204" pitchFamily="18" charset="0"/>
                      </a:rPr>
                      <m:t>ă</m:t>
                    </m:r>
                  </m:oMath>
                </a14:m>
                <a:r>
                  <a:rPr lang="ro-RO" dirty="0"/>
                  <a:t> pragurile sunt aceleași ca la sirena Wail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𝑝𝑠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=1.666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1.666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ro-RO" dirty="0"/>
                  <a:t>). Pentru a afla C și R, folosim relațiile: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sup>
                    </m:sSup>
                  </m:oMath>
                </a14:m>
                <a:r>
                  <a:rPr lang="ro-RO" dirty="0"/>
                  <a:t> și </a:t>
                </a:r>
                <a14:m>
                  <m:oMath xmlns:m="http://schemas.openxmlformats.org/officeDocument/2006/math"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Din prima ecuație reiese: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ro-R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ro-R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func>
                          <m:funcPr>
                            <m:ctrlPr>
                              <a:rPr lang="ro-RO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o-RO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ro-RO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d>
                                <m:r>
                                  <a:rPr lang="ro-R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e>
                                </m:d>
                                <m:r>
                                  <a:rPr lang="ro-RO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den>
                    </m:f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0.1666</m:t>
                        </m:r>
                      </m:num>
                      <m:den>
                        <m:func>
                          <m:func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o-RO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ro-R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ro-R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1.666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ro-RO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−1.666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=240.352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𝑚𝑠</m:t>
                    </m:r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74911-8CFB-A3C1-E9B9-857E7A3AF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9" y="770652"/>
                <a:ext cx="8338867" cy="4881385"/>
              </a:xfrm>
              <a:blipFill>
                <a:blip r:embed="rId2"/>
                <a:stretch>
                  <a:fillRect l="-950" t="-2747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40309-7AE7-0D1F-75C6-046B051C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11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F266A-59A0-49B0-601D-D61CA4E8D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76" y="1106045"/>
            <a:ext cx="3206147" cy="2242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4DDD2C-AA7D-58F7-CFD7-82D797E645D0}"/>
              </a:ext>
            </a:extLst>
          </p:cNvPr>
          <p:cNvSpPr txBox="1"/>
          <p:nvPr/>
        </p:nvSpPr>
        <p:spPr>
          <a:xfrm>
            <a:off x="10846676" y="2699057"/>
            <a:ext cx="87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/>
              <a:t>Vcomanda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E0B3A-29A6-7C8D-88CD-6E43EBBC37B3}"/>
              </a:ext>
            </a:extLst>
          </p:cNvPr>
          <p:cNvSpPr txBox="1"/>
          <p:nvPr/>
        </p:nvSpPr>
        <p:spPr>
          <a:xfrm>
            <a:off x="11120523" y="1960455"/>
            <a:ext cx="87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/>
              <a:t>Vyelp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3987E-3C32-CC40-AE97-AF3C9A0CC5B5}"/>
              </a:ext>
            </a:extLst>
          </p:cNvPr>
          <p:cNvSpPr txBox="1"/>
          <p:nvPr/>
        </p:nvSpPr>
        <p:spPr>
          <a:xfrm>
            <a:off x="8564880" y="988331"/>
            <a:ext cx="87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100" dirty="0"/>
              <a:t>Vout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A2803-7761-F19A-5B7F-E1507814208A}"/>
              </a:ext>
            </a:extLst>
          </p:cNvPr>
          <p:cNvSpPr txBox="1"/>
          <p:nvPr/>
        </p:nvSpPr>
        <p:spPr>
          <a:xfrm>
            <a:off x="5637749" y="30049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E8DF0-6D71-E228-CE71-73662F9708A0}"/>
                  </a:ext>
                </a:extLst>
              </p:cNvPr>
              <p:cNvSpPr txBox="1"/>
              <p:nvPr/>
            </p:nvSpPr>
            <p:spPr>
              <a:xfrm>
                <a:off x="129309" y="5618098"/>
                <a:ext cx="11439459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ro-RO" sz="2400" dirty="0"/>
                  <a:t>Alegem R7=50k</a:t>
                </a:r>
                <a:r>
                  <a:rPr lang="el-GR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o-RO" sz="2400" dirty="0"/>
                  <a:t> =</a:t>
                </a:r>
                <a:r>
                  <a:rPr lang="en-US" sz="2400" dirty="0"/>
                  <a:t>&gt; C1=</a:t>
                </a:r>
                <a:r>
                  <a:rPr lang="ro-RO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/R7 = 4.807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. </a:t>
                </a:r>
                <a:r>
                  <a:rPr lang="ro-RO" sz="2400" dirty="0"/>
                  <a:t>În practică, vom utiliza valoarea C1= 4.7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o-RO" sz="2400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FE8DF0-6D71-E228-CE71-73662F97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5618098"/>
                <a:ext cx="11439459" cy="1107996"/>
              </a:xfrm>
              <a:prstGeom prst="rect">
                <a:avLst/>
              </a:prstGeom>
              <a:blipFill>
                <a:blip r:embed="rId4"/>
                <a:stretch>
                  <a:fillRect t="-4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2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4846-1625-8DA1-73CC-5738A8FB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9A217-462E-3478-6CF9-59DF212130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9" y="803564"/>
                <a:ext cx="8797700" cy="4064828"/>
              </a:xfrm>
            </p:spPr>
            <p:txBody>
              <a:bodyPr/>
              <a:lstStyle/>
              <a:p>
                <a:pPr algn="ctr">
                  <a:buFont typeface="Wingdings" panose="05000000000000000000" pitchFamily="2" charset="2"/>
                  <a:buChar char="ü"/>
                </a:pPr>
                <a:r>
                  <a:rPr lang="ro-RO" sz="2800" dirty="0"/>
                  <a:t>Sirenă completă</a:t>
                </a:r>
                <a:endParaRPr lang="en-US" sz="2800" dirty="0"/>
              </a:p>
              <a:p>
                <a:r>
                  <a:rPr lang="ro-RO" dirty="0"/>
                  <a:t>Sumator</a:t>
                </a:r>
              </a:p>
              <a:p>
                <a:pPr lvl="1"/>
                <a:r>
                  <a:rPr lang="ro-RO" dirty="0"/>
                  <a:t>Circuitul va însuma, inversa și scala cele două sirene cu ajutorul unui amplificator cu 3 intrări la borna inversoare: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𝑠𝑖𝑟𝑒𝑛𝑎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𝑊𝑎𝑖𝑙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o-RO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𝑌𝑒𝑙𝑝</m:t>
                        </m:r>
                      </m:sub>
                    </m:sSub>
                  </m:oMath>
                </a14:m>
                <a:r>
                  <a:rPr lang="ro-RO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𝑉𝐸𝐸</m:t>
                    </m:r>
                  </m:oMath>
                </a14:m>
                <a:r>
                  <a:rPr lang="ro-RO" dirty="0"/>
                  <a:t>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ro-RO" dirty="0"/>
                  <a:t>Ce știm?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ro-RO" i="1">
                                    <a:latin typeface="Cambria Math" panose="02040503050406030204" pitchFamily="18" charset="0"/>
                                  </a:rPr>
                                  <m:t>𝑠𝑖𝑟𝑒𝑛𝑎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l-GR" dirty="0"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ea typeface="Cambria Math" panose="02040503050406030204" pitchFamily="18" charset="0"/>
                              </a:rPr>
                              <m:t>[2.25;2.5</m:t>
                            </m:r>
                            <m:r>
                              <m:rPr>
                                <m:nor/>
                              </m:rPr>
                              <a:rPr lang="en-US" i="1" dirty="0"/>
                              <m:t>]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𝑐𝑜𝑚𝑝𝑎𝑡𝑖𝑏𝑖𝑙𝑖𝑡𝑎𝑡𝑒</m:t>
                            </m:r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𝑐𝑜𝑛𝑣𝑒𝑟𝑡𝑜𝑟</m:t>
                            </m:r>
                            <m:f>
                              <m:fPr>
                                <m:type m:val="skw"/>
                                <m:ctrlPr>
                                  <a:rPr lang="ro-RO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o-RO" b="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ro-RO" b="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ro-RO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eqArr>
                              <m:eqArrPr>
                                <m:ctrlPr>
                                  <a:rPr lang="ro-RO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𝑌𝑒𝑙𝑝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l-GR" dirty="0"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ea typeface="Cambria Math" panose="02040503050406030204" pitchFamily="18" charset="0"/>
                                  </a:rPr>
                                  <m:t>[−1.666;1.666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o-RO" i="1">
                                        <a:latin typeface="Cambria Math" panose="02040503050406030204" pitchFamily="18" charset="0"/>
                                      </a:rPr>
                                      <m:t>𝑊𝑎𝑖𝑙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l-GR" dirty="0"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>
                                    <a:ea typeface="Cambria Math" panose="02040503050406030204" pitchFamily="18" charset="0"/>
                                  </a:rPr>
                                  <m:t>[−4;4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]</m:t>
                                </m:r>
                                <m:r>
                                  <m:rPr>
                                    <m:nor/>
                                  </m:rPr>
                                  <a:rPr lang="en-US" i="1" dirty="0"/>
                                  <m:t>V</m:t>
                                </m:r>
                              </m:e>
                            </m:eqAr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9A217-462E-3478-6CF9-59DF21213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9" y="803564"/>
                <a:ext cx="8797700" cy="4064828"/>
              </a:xfrm>
              <a:blipFill>
                <a:blip r:embed="rId2"/>
                <a:stretch>
                  <a:fillRect l="-901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13DC5-CA3C-F6BD-E1EB-98C64459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12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35DFA-4786-69A5-476A-FD590071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22" y="1021361"/>
            <a:ext cx="2949196" cy="3475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FA7A3-B420-7B4C-7082-17523E8ADBC2}"/>
              </a:ext>
            </a:extLst>
          </p:cNvPr>
          <p:cNvSpPr txBox="1"/>
          <p:nvPr/>
        </p:nvSpPr>
        <p:spPr>
          <a:xfrm>
            <a:off x="8927009" y="1715288"/>
            <a:ext cx="60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Wail</a:t>
            </a:r>
          </a:p>
          <a:p>
            <a:endParaRPr lang="ro-RO" sz="1200" dirty="0"/>
          </a:p>
          <a:p>
            <a:r>
              <a:rPr lang="ro-RO" sz="1200" dirty="0"/>
              <a:t>Yelp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14E95-1262-AD04-5FD2-86F74B0AAA1C}"/>
                  </a:ext>
                </a:extLst>
              </p:cNvPr>
              <p:cNvSpPr txBox="1"/>
              <p:nvPr/>
            </p:nvSpPr>
            <p:spPr>
              <a:xfrm>
                <a:off x="221673" y="4702801"/>
                <a:ext cx="11850509" cy="283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Voi face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astfel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o-RO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încât porțiunea Wail să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[</m:t>
                    </m:r>
                    <m:r>
                      <m:rPr>
                        <m:nor/>
                      </m:rPr>
                      <a:rPr kumimoji="0" lang="ro-RO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760</m:t>
                    </m:r>
                    <m:r>
                      <m:rPr>
                        <m:nor/>
                      </m:rPr>
                      <a:rPr kumimoji="0" lang="ro-RO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m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;</m:t>
                    </m:r>
                    <m:r>
                      <m:rPr>
                        <m:nor/>
                      </m:rPr>
                      <a:rPr kumimoji="0" lang="ro-RO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1.6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]</m:t>
                    </m:r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kumimoji="0" lang="ro-RO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și porțiunea Yelp să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[</m:t>
                    </m:r>
                    <m:r>
                      <m:rPr>
                        <m:nor/>
                      </m:rPr>
                      <a:rPr kumimoji="0" lang="ro-RO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1.6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;</m:t>
                    </m:r>
                    <m:r>
                      <m:rPr>
                        <m:nor/>
                      </m:rPr>
                      <a:rPr kumimoji="0" lang="ro-RO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Cambria Math" panose="02040503050406030204" pitchFamily="18" charset="0"/>
                        <a:cs typeface="+mn-cs"/>
                      </a:rPr>
                      <m:t>2.5</m:t>
                    </m:r>
                    <m:r>
                      <m:rPr>
                        <m:nor/>
                      </m:rP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]</m:t>
                    </m:r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ro-RO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ro-RO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&gt;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1257300" lvl="2" indent="-342900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/>
                </a:pPr>
                <a:r>
                  <a:rPr lang="en-US" sz="2400" dirty="0"/>
                  <a:t>2.5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=−(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  <m:r>
                      <a:rPr lang="ro-RO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(−4)</m:t>
                    </m:r>
                    <m:r>
                      <a:rPr lang="ro-RO" sz="2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o-RO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  <m:r>
                      <a:rPr lang="ro-RO" sz="2400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(-1.666)</a:t>
                </a:r>
                <a:r>
                  <a:rPr lang="ro-RO" sz="24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(-5)</a:t>
                </a:r>
                <a:r>
                  <a:rPr lang="ro-RO" sz="2400" dirty="0"/>
                  <a:t>)</a:t>
                </a:r>
                <a:r>
                  <a:rPr lang="en-US" sz="2400" dirty="0"/>
                  <a:t>=&gt;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18=10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13=33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14=30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15=47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eqArr>
                      </m:e>
                    </m:d>
                  </m:oMath>
                </a14:m>
                <a:endParaRPr lang="ro-RO" sz="2400" dirty="0"/>
              </a:p>
              <a:p>
                <a:pPr marL="1257300" lvl="2" indent="-342900">
                  <a:lnSpc>
                    <a:spcPct val="90000"/>
                  </a:lnSpc>
                  <a:spcBef>
                    <a:spcPts val="500"/>
                  </a:spcBef>
                  <a:buFont typeface="Courier New" panose="02070309020205020404" pitchFamily="49" charset="0"/>
                  <a:buChar char="o"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914E95-1262-AD04-5FD2-86F74B0A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4702801"/>
                <a:ext cx="11850509" cy="2837956"/>
              </a:xfrm>
              <a:prstGeom prst="rect">
                <a:avLst/>
              </a:prstGeom>
              <a:blipFill>
                <a:blip r:embed="rId4"/>
                <a:stretch>
                  <a:fillRect t="-3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687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C2BA-362C-B8FC-4AE1-F8104BDF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LTSpice</a:t>
            </a:r>
            <a:r>
              <a:rPr lang="en-US" dirty="0"/>
              <a:t> - </a:t>
            </a:r>
            <a:r>
              <a:rPr lang="ro-RO" dirty="0"/>
              <a:t>Circuit și simulări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3C5CC-D1ED-78DA-6952-52BA96A1A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Schema electrică a circuitului realizată în LTSpice</a:t>
            </a:r>
            <a:r>
              <a:rPr lang="en-US" dirty="0"/>
              <a:t>(</a:t>
            </a:r>
            <a:r>
              <a:rPr lang="en-US" dirty="0" err="1"/>
              <a:t>Wail+Yelp.asc</a:t>
            </a:r>
            <a:r>
              <a:rPr lang="en-US" dirty="0"/>
              <a:t>)</a:t>
            </a:r>
            <a:r>
              <a:rPr lang="ro-RO" dirty="0"/>
              <a:t>: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633-2F76-6747-DE13-B3C744B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13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BBD26-1847-F07A-2ACE-BB485F63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44" y="1255294"/>
            <a:ext cx="8385076" cy="52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CA3C-B77A-9310-23C9-0BB8D2DC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Simulare transient în LTSpice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69CA-2473-D3F3-02BD-380F8A743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Curenții prin sursa de curent: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A32BF-CDDA-FA46-AC42-874CD629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14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EADDB-4E9E-3B48-D5D8-29C45577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5" y="2208612"/>
            <a:ext cx="11067393" cy="31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4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EC69-D748-A1A6-25A7-BA64EABB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Simulare transient în LTSpice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EC6ED-5151-9DB9-1582-E678F05613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/>
                  <a:t>Semnalul</a:t>
                </a:r>
                <a:r>
                  <a:rPr lang="en-US" dirty="0"/>
                  <a:t> </a:t>
                </a:r>
                <a:r>
                  <a:rPr lang="en-US" dirty="0" err="1"/>
                  <a:t>triunghiular</a:t>
                </a:r>
                <a:r>
                  <a:rPr lang="en-US" dirty="0"/>
                  <a:t> </a:t>
                </a:r>
                <a:r>
                  <a:rPr lang="ro-RO" dirty="0"/>
                  <a:t>și trapezoidal </a:t>
                </a:r>
                <a:r>
                  <a:rPr lang="en-US" dirty="0"/>
                  <a:t>Wail</a:t>
                </a:r>
              </a:p>
              <a:p>
                <a:r>
                  <a:rPr lang="en-US" dirty="0" err="1"/>
                  <a:t>Panta</a:t>
                </a:r>
                <a:r>
                  <a:rPr lang="en-US" dirty="0"/>
                  <a:t> </a:t>
                </a:r>
                <a:r>
                  <a:rPr lang="en-US" dirty="0" err="1"/>
                  <a:t>trapezului</a:t>
                </a:r>
                <a:r>
                  <a:rPr lang="en-US" dirty="0"/>
                  <a:t> se </a:t>
                </a:r>
                <a:r>
                  <a:rPr lang="en-US" dirty="0" err="1"/>
                  <a:t>poate</a:t>
                </a:r>
                <a:r>
                  <a:rPr lang="en-US" dirty="0"/>
                  <a:t> face </a:t>
                </a:r>
                <a:r>
                  <a:rPr lang="en-US" dirty="0" err="1"/>
                  <a:t>mai</a:t>
                </a:r>
                <a:r>
                  <a:rPr lang="en-US" dirty="0"/>
                  <a:t> </a:t>
                </a:r>
                <a:r>
                  <a:rPr lang="en-US" dirty="0" err="1"/>
                  <a:t>abrupta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marirea</a:t>
                </a:r>
                <a:r>
                  <a:rPr lang="en-US" dirty="0"/>
                  <a:t> </a:t>
                </a:r>
                <a:r>
                  <a:rPr lang="en-US" dirty="0" err="1"/>
                  <a:t>amplificarii</a:t>
                </a:r>
                <a:r>
                  <a:rPr lang="en-US" dirty="0"/>
                  <a:t> </a:t>
                </a:r>
                <a:r>
                  <a:rPr lang="en-US" dirty="0" err="1"/>
                  <a:t>neinversorului</a:t>
                </a:r>
                <a:r>
                  <a:rPr lang="en-US" dirty="0"/>
                  <a:t>, </a:t>
                </a:r>
                <a:r>
                  <a:rPr lang="en-US" dirty="0" err="1"/>
                  <a:t>anume</a:t>
                </a:r>
                <a:r>
                  <a:rPr lang="en-US" dirty="0"/>
                  <a:t>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marirea</a:t>
                </a:r>
                <a:r>
                  <a:rPr lang="en-US" dirty="0"/>
                  <a:t> </a:t>
                </a:r>
                <a:r>
                  <a:rPr lang="en-US" dirty="0" err="1"/>
                  <a:t>numerica</a:t>
                </a:r>
                <a:r>
                  <a:rPr lang="en-US" dirty="0"/>
                  <a:t> a </a:t>
                </a:r>
                <a:r>
                  <a:rPr lang="en-US" dirty="0" err="1"/>
                  <a:t>raportului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6EC6ED-5151-9DB9-1582-E678F05613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7704-EF3F-D7C8-063B-1EE3797D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15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5D4A5-FD23-130C-35D8-77F069BA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92" y="3191733"/>
            <a:ext cx="10342179" cy="312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5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636E-ED80-999D-0E7B-18715AE8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Simulare transient în LTSpice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34869-9DB7-E31E-3ACA-B66CAD66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Semnalul Yelp comandat de tensiunea de comandă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7DC52-5E8E-366F-23DE-086C8FD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16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CC6D8-8FDC-F098-D1F5-84773662D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4" y="1586584"/>
            <a:ext cx="11276676" cy="32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2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6F75-6370-7356-D5F1-3D9282B7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Simulare transient în LTSpice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2CC9-3095-D180-05AD-4B214F030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Însumarea și inversarea sirenelor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Semnalele</a:t>
            </a:r>
            <a:r>
              <a:rPr lang="en-US" dirty="0"/>
              <a:t> se </a:t>
            </a:r>
            <a:r>
              <a:rPr lang="en-US" dirty="0" err="1"/>
              <a:t>rescaleaza</a:t>
            </a:r>
            <a:r>
              <a:rPr lang="en-US" dirty="0"/>
              <a:t>(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rezistentelor</a:t>
            </a:r>
            <a:r>
              <a:rPr lang="en-US" dirty="0"/>
              <a:t> R13 </a:t>
            </a:r>
            <a:r>
              <a:rPr lang="en-US" dirty="0" err="1"/>
              <a:t>si</a:t>
            </a:r>
            <a:r>
              <a:rPr lang="en-US" dirty="0"/>
              <a:t> R14)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aduc</a:t>
            </a:r>
            <a:r>
              <a:rPr lang="en-US" dirty="0"/>
              <a:t> pe o </a:t>
            </a:r>
            <a:r>
              <a:rPr lang="en-US" dirty="0" err="1"/>
              <a:t>componenta</a:t>
            </a:r>
            <a:r>
              <a:rPr lang="en-US" dirty="0"/>
              <a:t> continua.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494DF-7018-BFE2-1518-E9FBE9E2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17</a:t>
            </a:fld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7BA06-6A12-CB07-F328-80D057A6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14" y="3543481"/>
            <a:ext cx="11313335" cy="27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8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D0FA-6DD3-F34D-0823-375DAC09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Proteus - </a:t>
            </a:r>
            <a:r>
              <a:rPr lang="ro-RO" dirty="0"/>
              <a:t>Circuit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1081-4D70-A6E3-A739-14D61428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18</a:t>
            </a:fld>
            <a:endParaRPr lang="en-US" sz="16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5E6BC3B-FFB9-4A9B-1ACF-2CDE549EB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04" y="803275"/>
            <a:ext cx="8076730" cy="5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9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3012-ED57-85EA-935A-2E6D288E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 - </a:t>
            </a:r>
            <a:r>
              <a:rPr lang="ro-RO" dirty="0"/>
              <a:t>Circuit și simulări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47E8-B410-E4DE-A6D4-73FECA94B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Poza </a:t>
            </a:r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Stanga</a:t>
            </a:r>
            <a:r>
              <a:rPr lang="en-US" dirty="0"/>
              <a:t> sus: Generator Yelp</a:t>
            </a:r>
          </a:p>
          <a:p>
            <a:r>
              <a:rPr lang="en-US" dirty="0" err="1"/>
              <a:t>Mijloc</a:t>
            </a:r>
            <a:r>
              <a:rPr lang="en-US" dirty="0"/>
              <a:t> sus: </a:t>
            </a:r>
            <a:r>
              <a:rPr lang="en-US" dirty="0" err="1"/>
              <a:t>Generat</a:t>
            </a:r>
            <a:r>
              <a:rPr lang="en-US" dirty="0"/>
              <a:t>. Wail</a:t>
            </a:r>
          </a:p>
          <a:p>
            <a:r>
              <a:rPr lang="en-US" dirty="0" err="1"/>
              <a:t>Dreapta</a:t>
            </a:r>
            <a:r>
              <a:rPr lang="en-US" dirty="0"/>
              <a:t> sus: </a:t>
            </a:r>
            <a:r>
              <a:rPr lang="en-US" dirty="0" err="1"/>
              <a:t>Sursa</a:t>
            </a:r>
            <a:r>
              <a:rPr lang="en-US" dirty="0"/>
              <a:t> current</a:t>
            </a:r>
          </a:p>
          <a:p>
            <a:r>
              <a:rPr lang="en-US" dirty="0"/>
              <a:t>Jos: Op-amps (OP482)</a:t>
            </a:r>
          </a:p>
          <a:p>
            <a:r>
              <a:rPr lang="en-US" dirty="0"/>
              <a:t>Op1: </a:t>
            </a:r>
            <a:r>
              <a:rPr lang="en-US" dirty="0" err="1"/>
              <a:t>Limitator</a:t>
            </a:r>
            <a:r>
              <a:rPr lang="en-US" dirty="0"/>
              <a:t> Wail</a:t>
            </a:r>
          </a:p>
          <a:p>
            <a:r>
              <a:rPr lang="en-US" dirty="0"/>
              <a:t>Op2: </a:t>
            </a:r>
            <a:r>
              <a:rPr lang="en-US" dirty="0" err="1"/>
              <a:t>Repetor</a:t>
            </a:r>
            <a:r>
              <a:rPr lang="en-US" dirty="0"/>
              <a:t> (Yelp)</a:t>
            </a:r>
          </a:p>
          <a:p>
            <a:r>
              <a:rPr lang="en-US" dirty="0"/>
              <a:t>Op3: Comparator (</a:t>
            </a:r>
            <a:r>
              <a:rPr lang="en-US" dirty="0" err="1"/>
              <a:t>Vprag</a:t>
            </a:r>
            <a:r>
              <a:rPr lang="en-US" dirty="0"/>
              <a:t>)</a:t>
            </a:r>
          </a:p>
          <a:p>
            <a:r>
              <a:rPr lang="en-US" dirty="0"/>
              <a:t> Op4: </a:t>
            </a:r>
            <a:r>
              <a:rPr lang="en-US" dirty="0" err="1"/>
              <a:t>Sumator</a:t>
            </a:r>
            <a:r>
              <a:rPr lang="en-US" dirty="0"/>
              <a:t> (=&gt;</a:t>
            </a:r>
            <a:r>
              <a:rPr lang="en-US" dirty="0" err="1"/>
              <a:t>Vsirena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68A6E-3EFC-EDEE-FB79-B1666B01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19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62D7-C49E-D94C-C49D-6FC5CE1C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93920" y="214744"/>
            <a:ext cx="5014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7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9C3-4F6D-46AD-A6EF-E5611AAD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</a:t>
            </a:r>
            <a:r>
              <a:rPr lang="ro-RO" dirty="0"/>
              <a:t>criere</a:t>
            </a:r>
            <a:r>
              <a:rPr lang="en-US" dirty="0"/>
              <a:t> </a:t>
            </a:r>
            <a:r>
              <a:rPr lang="en-US" dirty="0" err="1"/>
              <a:t>Proiect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61AB-49EC-4D88-B469-6FC0E241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" y="803564"/>
            <a:ext cx="11841018" cy="6054436"/>
          </a:xfrm>
        </p:spPr>
        <p:txBody>
          <a:bodyPr>
            <a:normAutofit/>
          </a:bodyPr>
          <a:lstStyle/>
          <a:p>
            <a:r>
              <a:rPr lang="en-US" dirty="0" err="1"/>
              <a:t>Urmat</a:t>
            </a:r>
            <a:r>
              <a:rPr lang="en-US" dirty="0"/>
              <a:t> de un convertor V/F in </a:t>
            </a:r>
            <a:r>
              <a:rPr lang="en-US" dirty="0" err="1"/>
              <a:t>domeniun</a:t>
            </a:r>
            <a:r>
              <a:rPr lang="en-US" dirty="0"/>
              <a:t> audio, </a:t>
            </a:r>
            <a:r>
              <a:rPr lang="en-US" dirty="0" err="1"/>
              <a:t>circuitul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capabil</a:t>
            </a:r>
            <a:r>
              <a:rPr lang="en-US" dirty="0"/>
              <a:t> s</a:t>
            </a:r>
            <a:r>
              <a:rPr lang="ro-RO" dirty="0"/>
              <a:t>ă genereze anvelopeleîn tensiune a sirenelor Wail și Yelp, separat sau adunate, astfel:</a:t>
            </a:r>
            <a:endParaRPr lang="en-US" dirty="0"/>
          </a:p>
          <a:p>
            <a:pPr lvl="1"/>
            <a:r>
              <a:rPr lang="en-US" dirty="0"/>
              <a:t>BTN1 : </a:t>
            </a:r>
            <a:r>
              <a:rPr lang="en-US" dirty="0" err="1"/>
              <a:t>Ținut</a:t>
            </a:r>
            <a:r>
              <a:rPr lang="en-US" dirty="0"/>
              <a:t> </a:t>
            </a:r>
            <a:r>
              <a:rPr lang="en-US" dirty="0" err="1"/>
              <a:t>apăsat</a:t>
            </a:r>
            <a:r>
              <a:rPr lang="en-US" dirty="0"/>
              <a:t> </a:t>
            </a:r>
            <a:r>
              <a:rPr lang="en-US" dirty="0" err="1"/>
              <a:t>generează</a:t>
            </a:r>
            <a:r>
              <a:rPr lang="en-US" dirty="0"/>
              <a:t> </a:t>
            </a:r>
            <a:r>
              <a:rPr lang="en-US" dirty="0" err="1"/>
              <a:t>anvelopă</a:t>
            </a:r>
            <a:r>
              <a:rPr lang="en-US" dirty="0"/>
              <a:t> </a:t>
            </a:r>
            <a:r>
              <a:rPr lang="en-US" dirty="0" err="1"/>
              <a:t>trapez</a:t>
            </a:r>
            <a:r>
              <a:rPr lang="ro-RO" dirty="0"/>
              <a:t>;</a:t>
            </a:r>
          </a:p>
          <a:p>
            <a:pPr lvl="1"/>
            <a:r>
              <a:rPr lang="en-US" dirty="0"/>
              <a:t>BTN2: </a:t>
            </a:r>
            <a:r>
              <a:rPr lang="en-US" dirty="0" err="1"/>
              <a:t>Anvelopă</a:t>
            </a:r>
            <a:r>
              <a:rPr lang="en-US" dirty="0"/>
              <a:t> Yelp,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trapez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Wail e </a:t>
            </a:r>
            <a:r>
              <a:rPr lang="en-US" dirty="0" err="1"/>
              <a:t>peste</a:t>
            </a:r>
            <a:r>
              <a:rPr lang="en-US" dirty="0"/>
              <a:t> o </a:t>
            </a:r>
            <a:r>
              <a:rPr lang="en-US" dirty="0" err="1"/>
              <a:t>anumită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;</a:t>
            </a:r>
            <a:endParaRPr lang="ro-RO" dirty="0"/>
          </a:p>
          <a:p>
            <a:pPr lvl="1"/>
            <a:r>
              <a:rPr lang="en-US" dirty="0" err="1"/>
              <a:t>Generatorul</a:t>
            </a:r>
            <a:r>
              <a:rPr lang="en-US" dirty="0"/>
              <a:t> de </a:t>
            </a:r>
            <a:r>
              <a:rPr lang="en-US" dirty="0" err="1"/>
              <a:t>anvelopa</a:t>
            </a:r>
            <a:r>
              <a:rPr lang="en-US" dirty="0"/>
              <a:t> </a:t>
            </a:r>
            <a:r>
              <a:rPr lang="en-US" dirty="0" err="1"/>
              <a:t>frecvenței</a:t>
            </a:r>
            <a:r>
              <a:rPr lang="ro-RO" dirty="0"/>
              <a:t> realizat cu </a:t>
            </a:r>
            <a:r>
              <a:rPr lang="en-US" dirty="0"/>
              <a:t> 555 + AO.</a:t>
            </a:r>
          </a:p>
          <a:p>
            <a:pPr lvl="1"/>
            <a:endParaRPr lang="ro-RO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6A5A54-52DA-486D-A18E-58A0E950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7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2B0C-74F1-0C06-2851-A8E63D74C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 – </a:t>
            </a:r>
            <a:r>
              <a:rPr lang="ro-RO" dirty="0"/>
              <a:t>Simulare transient î</a:t>
            </a:r>
            <a:r>
              <a:rPr lang="en-US" dirty="0"/>
              <a:t>n </a:t>
            </a:r>
            <a:r>
              <a:rPr lang="en-US" dirty="0" err="1"/>
              <a:t>Scopy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5BC6-7FE7-537F-2F7C-70F8A5DFE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 de </a:t>
            </a:r>
            <a:r>
              <a:rPr lang="en-US" dirty="0" err="1"/>
              <a:t>functionare</a:t>
            </a:r>
            <a:r>
              <a:rPr lang="en-US" dirty="0"/>
              <a:t> a-l </a:t>
            </a:r>
            <a:r>
              <a:rPr lang="en-US" dirty="0" err="1"/>
              <a:t>circuitului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555</a:t>
            </a:r>
          </a:p>
          <a:p>
            <a:pPr lvl="1"/>
            <a:r>
              <a:rPr lang="en-US" dirty="0" err="1"/>
              <a:t>Circuitul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555, in </a:t>
            </a:r>
            <a:r>
              <a:rPr lang="en-US" dirty="0" err="1"/>
              <a:t>simulari</a:t>
            </a:r>
            <a:r>
              <a:rPr lang="en-US" dirty="0"/>
              <a:t>, </a:t>
            </a:r>
            <a:r>
              <a:rPr lang="en-US" dirty="0" err="1"/>
              <a:t>functioneaza</a:t>
            </a:r>
            <a:r>
              <a:rPr lang="en-US" dirty="0"/>
              <a:t> in mod conform </a:t>
            </a:r>
            <a:r>
              <a:rPr lang="en-US" dirty="0" err="1"/>
              <a:t>calculelor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formulelor</a:t>
            </a:r>
            <a:r>
              <a:rPr lang="en-US" dirty="0"/>
              <a:t>. In </a:t>
            </a:r>
            <a:r>
              <a:rPr lang="en-US" dirty="0" err="1"/>
              <a:t>schimb</a:t>
            </a:r>
            <a:r>
              <a:rPr lang="en-US" dirty="0"/>
              <a:t>, </a:t>
            </a:r>
            <a:r>
              <a:rPr lang="en-US" dirty="0" err="1"/>
              <a:t>datorita</a:t>
            </a:r>
            <a:r>
              <a:rPr lang="en-US" dirty="0"/>
              <a:t> </a:t>
            </a:r>
            <a:r>
              <a:rPr lang="en-US" dirty="0" err="1"/>
              <a:t>curentului</a:t>
            </a:r>
            <a:r>
              <a:rPr lang="en-US" dirty="0"/>
              <a:t> </a:t>
            </a:r>
            <a:r>
              <a:rPr lang="en-US" dirty="0" err="1"/>
              <a:t>scazut</a:t>
            </a:r>
            <a:r>
              <a:rPr lang="en-US" dirty="0"/>
              <a:t> de la </a:t>
            </a:r>
            <a:r>
              <a:rPr lang="en-US" dirty="0" err="1"/>
              <a:t>bornele</a:t>
            </a:r>
            <a:r>
              <a:rPr lang="en-US" dirty="0"/>
              <a:t> trigger </a:t>
            </a:r>
            <a:r>
              <a:rPr lang="en-US" dirty="0" err="1"/>
              <a:t>si</a:t>
            </a:r>
            <a:r>
              <a:rPr lang="en-US" dirty="0"/>
              <a:t> threshold pe care il </a:t>
            </a:r>
            <a:r>
              <a:rPr lang="en-US" dirty="0" err="1"/>
              <a:t>avem</a:t>
            </a:r>
            <a:r>
              <a:rPr lang="en-US" dirty="0"/>
              <a:t> la </a:t>
            </a:r>
            <a:r>
              <a:rPr lang="en-US" dirty="0" err="1"/>
              <a:t>frecventa</a:t>
            </a:r>
            <a:r>
              <a:rPr lang="en-US" dirty="0"/>
              <a:t> mica de 0.2 Hz( </a:t>
            </a:r>
            <a:r>
              <a:rPr lang="en-US" dirty="0" err="1"/>
              <a:t>sirena</a:t>
            </a:r>
            <a:r>
              <a:rPr lang="en-US" dirty="0"/>
              <a:t> Wail),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trage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 de pe </a:t>
            </a:r>
            <a:r>
              <a:rPr lang="en-US" dirty="0" err="1"/>
              <a:t>condensator</a:t>
            </a:r>
            <a:r>
              <a:rPr lang="en-US" dirty="0"/>
              <a:t>(</a:t>
            </a:r>
            <a:r>
              <a:rPr lang="en-US" dirty="0" err="1"/>
              <a:t>apare</a:t>
            </a:r>
            <a:r>
              <a:rPr lang="en-US" dirty="0"/>
              <a:t> current de </a:t>
            </a:r>
            <a:r>
              <a:rPr lang="en-US" dirty="0" err="1"/>
              <a:t>fuga</a:t>
            </a:r>
            <a:r>
              <a:rPr lang="en-US" dirty="0"/>
              <a:t>), </a:t>
            </a:r>
            <a:r>
              <a:rPr lang="en-US" dirty="0" err="1"/>
              <a:t>facandu</a:t>
            </a:r>
            <a:r>
              <a:rPr lang="en-US" dirty="0"/>
              <a:t>-l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functioneze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mod </a:t>
            </a:r>
            <a:r>
              <a:rPr lang="en-US" dirty="0" err="1"/>
              <a:t>imprevizibil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Asadar</a:t>
            </a:r>
            <a:r>
              <a:rPr lang="en-US" dirty="0"/>
              <a:t>, nu </a:t>
            </a:r>
            <a:r>
              <a:rPr lang="en-US" dirty="0" err="1"/>
              <a:t>putem</a:t>
            </a:r>
            <a:r>
              <a:rPr lang="en-US" dirty="0"/>
              <a:t> genera cu 555 un </a:t>
            </a:r>
          </a:p>
          <a:p>
            <a:pPr lvl="1"/>
            <a:r>
              <a:rPr lang="en-US" dirty="0" err="1"/>
              <a:t>semnal</a:t>
            </a:r>
            <a:r>
              <a:rPr lang="en-US" dirty="0"/>
              <a:t> </a:t>
            </a:r>
            <a:r>
              <a:rPr lang="en-US" dirty="0" err="1"/>
              <a:t>triunghiular</a:t>
            </a:r>
            <a:r>
              <a:rPr lang="en-US" dirty="0"/>
              <a:t> de </a:t>
            </a:r>
            <a:r>
              <a:rPr lang="en-US" dirty="0" err="1"/>
              <a:t>perioada</a:t>
            </a:r>
            <a:r>
              <a:rPr lang="en-US" dirty="0"/>
              <a:t> 3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secunde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Graficul</a:t>
            </a:r>
            <a:r>
              <a:rPr lang="en-US" dirty="0"/>
              <a:t> </a:t>
            </a:r>
            <a:r>
              <a:rPr lang="en-US" dirty="0" err="1"/>
              <a:t>osciloscoapelor</a:t>
            </a:r>
            <a:r>
              <a:rPr lang="en-US" dirty="0"/>
              <a:t> din </a:t>
            </a:r>
            <a:r>
              <a:rPr lang="en-US" dirty="0" err="1"/>
              <a:t>Scopy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sirene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galben</a:t>
            </a:r>
            <a:r>
              <a:rPr lang="en-US" dirty="0"/>
              <a:t> –  Wail(Pin 6)</a:t>
            </a:r>
          </a:p>
          <a:p>
            <a:pPr lvl="2"/>
            <a:r>
              <a:rPr lang="en-US" dirty="0" err="1"/>
              <a:t>albastru</a:t>
            </a:r>
            <a:r>
              <a:rPr lang="en-US" dirty="0"/>
              <a:t> – Yelp (Pin 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A6EA2-B768-E53E-27C6-22D6CDCB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20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244F6-1FE2-86BE-A350-7752F20AA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72"/>
          <a:stretch/>
        </p:blipFill>
        <p:spPr>
          <a:xfrm>
            <a:off x="5686319" y="2756810"/>
            <a:ext cx="5999747" cy="37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AE14-B39E-71B3-C048-99B948EC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 – </a:t>
            </a:r>
            <a:r>
              <a:rPr lang="ro-RO" dirty="0"/>
              <a:t>Simulare transient î</a:t>
            </a:r>
            <a:r>
              <a:rPr lang="en-US" dirty="0"/>
              <a:t>n </a:t>
            </a:r>
            <a:r>
              <a:rPr lang="en-US" dirty="0" err="1"/>
              <a:t>Scopy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3245-1E1F-2AB0-0CB9-87419A5E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Functionare</a:t>
            </a:r>
            <a:r>
              <a:rPr lang="en-US" dirty="0"/>
              <a:t> circuit </a:t>
            </a:r>
            <a:r>
              <a:rPr lang="en-US" dirty="0" err="1"/>
              <a:t>fizic</a:t>
            </a:r>
            <a:r>
              <a:rPr lang="en-US" dirty="0"/>
              <a:t> cu </a:t>
            </a:r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semnale</a:t>
            </a:r>
            <a:r>
              <a:rPr lang="en-US" dirty="0"/>
              <a:t> </a:t>
            </a:r>
            <a:r>
              <a:rPr lang="en-US" dirty="0" err="1"/>
              <a:t>dreptunghiulare</a:t>
            </a:r>
            <a:r>
              <a:rPr lang="en-US" dirty="0"/>
              <a:t> din </a:t>
            </a:r>
            <a:r>
              <a:rPr lang="en-US" dirty="0" err="1"/>
              <a:t>sursele</a:t>
            </a:r>
            <a:r>
              <a:rPr lang="en-US" dirty="0"/>
              <a:t> </a:t>
            </a:r>
            <a:r>
              <a:rPr lang="en-US" dirty="0" err="1"/>
              <a:t>Scopy</a:t>
            </a:r>
            <a:endParaRPr lang="en-US" dirty="0"/>
          </a:p>
          <a:p>
            <a:pPr lvl="1"/>
            <a:r>
              <a:rPr lang="en-US" dirty="0" err="1"/>
              <a:t>Generare</a:t>
            </a:r>
            <a:r>
              <a:rPr lang="en-US" dirty="0"/>
              <a:t> </a:t>
            </a:r>
            <a:r>
              <a:rPr lang="en-US" dirty="0" err="1"/>
              <a:t>trapez</a:t>
            </a:r>
            <a:r>
              <a:rPr lang="en-US" dirty="0"/>
              <a:t>:                                                         </a:t>
            </a:r>
            <a:r>
              <a:rPr lang="en-US" dirty="0" err="1"/>
              <a:t>Comandare</a:t>
            </a:r>
            <a:r>
              <a:rPr lang="en-US" dirty="0"/>
              <a:t> Yelp cu </a:t>
            </a:r>
            <a:r>
              <a:rPr lang="en-US" dirty="0" err="1"/>
              <a:t>Vprag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065E-70B6-2991-B90B-1F1A74F0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21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B3A9A-6FD7-B446-70CD-AAE7FD7A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2342147"/>
            <a:ext cx="5915289" cy="3712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C58C2-28DC-3D24-3C37-F4E0ADFD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962" y="2517054"/>
            <a:ext cx="5608587" cy="33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8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F9E6-FB84-8CF7-80F4-BF36E356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Montaj</a:t>
            </a:r>
            <a:r>
              <a:rPr lang="en-US" dirty="0"/>
              <a:t> </a:t>
            </a:r>
            <a:r>
              <a:rPr lang="en-US" dirty="0" err="1"/>
              <a:t>fizic</a:t>
            </a:r>
            <a:r>
              <a:rPr lang="en-US" dirty="0"/>
              <a:t> – </a:t>
            </a:r>
            <a:r>
              <a:rPr lang="ro-RO" dirty="0"/>
              <a:t>Simulare transient î</a:t>
            </a:r>
            <a:r>
              <a:rPr lang="en-US" dirty="0"/>
              <a:t>n </a:t>
            </a:r>
            <a:r>
              <a:rPr lang="en-US" dirty="0" err="1"/>
              <a:t>Scopy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2B5F-0255-F4AA-2318-888FCBD0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Functionare</a:t>
            </a:r>
            <a:r>
              <a:rPr lang="en-US" dirty="0"/>
              <a:t> circuit </a:t>
            </a:r>
            <a:r>
              <a:rPr lang="en-US" dirty="0" err="1"/>
              <a:t>fizic</a:t>
            </a:r>
            <a:r>
              <a:rPr lang="en-US" dirty="0"/>
              <a:t> cu </a:t>
            </a:r>
            <a:r>
              <a:rPr lang="en-US" dirty="0" err="1"/>
              <a:t>generare</a:t>
            </a:r>
            <a:r>
              <a:rPr lang="en-US" dirty="0"/>
              <a:t> de </a:t>
            </a:r>
            <a:r>
              <a:rPr lang="en-US" dirty="0" err="1"/>
              <a:t>semnale</a:t>
            </a:r>
            <a:r>
              <a:rPr lang="en-US" dirty="0"/>
              <a:t> </a:t>
            </a:r>
            <a:r>
              <a:rPr lang="en-US" dirty="0" err="1"/>
              <a:t>dreptunghiulare</a:t>
            </a:r>
            <a:r>
              <a:rPr lang="en-US" dirty="0"/>
              <a:t> din </a:t>
            </a:r>
            <a:r>
              <a:rPr lang="en-US" dirty="0" err="1"/>
              <a:t>sursele</a:t>
            </a:r>
            <a:r>
              <a:rPr lang="en-US" dirty="0"/>
              <a:t> </a:t>
            </a:r>
            <a:r>
              <a:rPr lang="en-US" dirty="0" err="1"/>
              <a:t>Scopy</a:t>
            </a:r>
            <a:endParaRPr lang="en-US" dirty="0"/>
          </a:p>
          <a:p>
            <a:pPr lvl="1"/>
            <a:r>
              <a:rPr lang="en-US" dirty="0" err="1"/>
              <a:t>Comandare</a:t>
            </a:r>
            <a:r>
              <a:rPr lang="en-US" dirty="0"/>
              <a:t> Yelp cu </a:t>
            </a:r>
            <a:r>
              <a:rPr lang="en-US" dirty="0" err="1"/>
              <a:t>Vprag</a:t>
            </a:r>
            <a:r>
              <a:rPr lang="en-US" dirty="0"/>
              <a:t>:                                                        </a:t>
            </a:r>
            <a:r>
              <a:rPr lang="en-US" dirty="0" err="1"/>
              <a:t>Insumare</a:t>
            </a:r>
            <a:r>
              <a:rPr lang="en-US" dirty="0"/>
              <a:t> </a:t>
            </a:r>
            <a:r>
              <a:rPr lang="en-US" dirty="0" err="1"/>
              <a:t>Sirene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6D993-8D4F-BAE2-E531-2FA3BF62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22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98605-029F-490F-4764-5CB162AB1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5" y="2245895"/>
            <a:ext cx="5733910" cy="3585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1690A-4601-7295-53D2-AD3DE1F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183" y="2236944"/>
            <a:ext cx="5646432" cy="35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8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0531B-F108-3663-C65B-8950FB62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Schema bloc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04994-5CDD-C665-1893-38DE7792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3</a:t>
            </a:fld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E6324-A3F8-D669-8698-80990AAD4785}"/>
              </a:ext>
            </a:extLst>
          </p:cNvPr>
          <p:cNvSpPr txBox="1"/>
          <p:nvPr/>
        </p:nvSpPr>
        <p:spPr>
          <a:xfrm>
            <a:off x="618964" y="1939430"/>
            <a:ext cx="1437815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endParaRPr lang="ro-RO" sz="1200" dirty="0"/>
          </a:p>
          <a:p>
            <a:pPr algn="ctr"/>
            <a:r>
              <a:rPr lang="ro-RO" sz="1200" dirty="0"/>
              <a:t>Sursă de curent</a:t>
            </a:r>
          </a:p>
          <a:p>
            <a:pPr algn="ctr"/>
            <a:endParaRPr lang="ro-RO" sz="1200" dirty="0"/>
          </a:p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3A0FE-7516-FA30-B80E-2AB0D375815C}"/>
              </a:ext>
            </a:extLst>
          </p:cNvPr>
          <p:cNvSpPr txBox="1"/>
          <p:nvPr/>
        </p:nvSpPr>
        <p:spPr>
          <a:xfrm>
            <a:off x="2745207" y="1939429"/>
            <a:ext cx="1437815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r>
              <a:rPr lang="ro-RO" sz="1200" dirty="0"/>
              <a:t>Generator semnal triunghiular cu T=5s</a:t>
            </a:r>
          </a:p>
          <a:p>
            <a:pPr algn="ctr"/>
            <a:endParaRPr lang="ro-RO" sz="1200" dirty="0"/>
          </a:p>
          <a:p>
            <a:pPr algn="ctr"/>
            <a:endParaRPr lang="ro-RO" sz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DA0A96-FFDF-A2ED-6EE1-8D7403C1DB1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1337871" y="1608083"/>
            <a:ext cx="1" cy="33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A8C58D-F972-55B4-577C-C0912F0DCBD1}"/>
              </a:ext>
            </a:extLst>
          </p:cNvPr>
          <p:cNvCxnSpPr/>
          <p:nvPr/>
        </p:nvCxnSpPr>
        <p:spPr>
          <a:xfrm flipH="1" flipV="1">
            <a:off x="1337870" y="2955093"/>
            <a:ext cx="1" cy="3313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7B7E11-F05F-0EEF-DC38-06A9A11ADE00}"/>
              </a:ext>
            </a:extLst>
          </p:cNvPr>
          <p:cNvCxnSpPr/>
          <p:nvPr/>
        </p:nvCxnSpPr>
        <p:spPr>
          <a:xfrm>
            <a:off x="1254935" y="1608083"/>
            <a:ext cx="151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EC948-9BED-7E9E-7492-E6F3EA266E81}"/>
              </a:ext>
            </a:extLst>
          </p:cNvPr>
          <p:cNvCxnSpPr/>
          <p:nvPr/>
        </p:nvCxnSpPr>
        <p:spPr>
          <a:xfrm>
            <a:off x="1263246" y="3286440"/>
            <a:ext cx="15134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894881-B938-E3AC-A5D8-A55DC1946139}"/>
              </a:ext>
            </a:extLst>
          </p:cNvPr>
          <p:cNvSpPr txBox="1"/>
          <p:nvPr/>
        </p:nvSpPr>
        <p:spPr>
          <a:xfrm>
            <a:off x="1128811" y="1368447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b="1" dirty="0"/>
              <a:t>Vcc</a:t>
            </a:r>
            <a:endParaRPr 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8046D-8C78-949A-E283-A88C942A3D91}"/>
              </a:ext>
            </a:extLst>
          </p:cNvPr>
          <p:cNvSpPr txBox="1"/>
          <p:nvPr/>
        </p:nvSpPr>
        <p:spPr>
          <a:xfrm>
            <a:off x="1128811" y="3271362"/>
            <a:ext cx="53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b="1" dirty="0"/>
              <a:t>Vee</a:t>
            </a:r>
            <a:endParaRPr lang="en-US" sz="12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9E7DC8-A39F-76F2-685B-3A9D6AF95650}"/>
              </a:ext>
            </a:extLst>
          </p:cNvPr>
          <p:cNvCxnSpPr>
            <a:stCxn id="6" idx="3"/>
          </p:cNvCxnSpPr>
          <p:nvPr/>
        </p:nvCxnSpPr>
        <p:spPr>
          <a:xfrm flipV="1">
            <a:off x="2056779" y="2447260"/>
            <a:ext cx="688428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DA417D-F8B0-0297-D2BE-85AC39F8801A}"/>
              </a:ext>
            </a:extLst>
          </p:cNvPr>
          <p:cNvSpPr txBox="1"/>
          <p:nvPr/>
        </p:nvSpPr>
        <p:spPr>
          <a:xfrm>
            <a:off x="4871450" y="1939429"/>
            <a:ext cx="1437815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r>
              <a:rPr lang="ro-RO" sz="1200" dirty="0"/>
              <a:t>Generator trapez cu</a:t>
            </a:r>
          </a:p>
          <a:p>
            <a:pPr algn="ctr"/>
            <a:r>
              <a:rPr lang="ro-RO" sz="1200" dirty="0"/>
              <a:t>Limitator neinversor</a:t>
            </a:r>
          </a:p>
          <a:p>
            <a:pPr algn="ctr"/>
            <a:endParaRPr lang="ro-RO" sz="1200" dirty="0"/>
          </a:p>
          <a:p>
            <a:pPr algn="ctr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CE8E9-5C9F-CFBF-13E4-8ABE8291996B}"/>
              </a:ext>
            </a:extLst>
          </p:cNvPr>
          <p:cNvSpPr txBox="1"/>
          <p:nvPr/>
        </p:nvSpPr>
        <p:spPr>
          <a:xfrm>
            <a:off x="9179926" y="2151929"/>
            <a:ext cx="1437815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endParaRPr lang="ro-RO" sz="1200" dirty="0"/>
          </a:p>
          <a:p>
            <a:pPr algn="ctr"/>
            <a:r>
              <a:rPr lang="ro-RO" sz="1200" dirty="0"/>
              <a:t>Sumator</a:t>
            </a:r>
          </a:p>
          <a:p>
            <a:pPr algn="ctr"/>
            <a:endParaRPr lang="ro-RO" sz="1200" dirty="0"/>
          </a:p>
          <a:p>
            <a:pPr algn="ctr"/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5B81-AB55-30CB-D648-EF632B2A2875}"/>
              </a:ext>
            </a:extLst>
          </p:cNvPr>
          <p:cNvSpPr txBox="1"/>
          <p:nvPr/>
        </p:nvSpPr>
        <p:spPr>
          <a:xfrm>
            <a:off x="4891516" y="3345023"/>
            <a:ext cx="1453674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endParaRPr lang="ro-RO" sz="1200" dirty="0"/>
          </a:p>
          <a:p>
            <a:pPr algn="ctr"/>
            <a:r>
              <a:rPr lang="ro-RO" sz="1200" dirty="0"/>
              <a:t>Comparator de nivel</a:t>
            </a:r>
          </a:p>
          <a:p>
            <a:pPr algn="ctr"/>
            <a:endParaRPr lang="ro-RO" sz="1200" dirty="0"/>
          </a:p>
          <a:p>
            <a:pPr algn="ctr"/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439DD6-7A03-DF71-6729-CBC74F69F904}"/>
              </a:ext>
            </a:extLst>
          </p:cNvPr>
          <p:cNvSpPr txBox="1"/>
          <p:nvPr/>
        </p:nvSpPr>
        <p:spPr>
          <a:xfrm>
            <a:off x="4915276" y="4853477"/>
            <a:ext cx="1453674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r>
              <a:rPr lang="ro-RO" sz="1200" dirty="0"/>
              <a:t>Întrerupător (tranzistor)</a:t>
            </a:r>
          </a:p>
          <a:p>
            <a:pPr algn="ctr"/>
            <a:endParaRPr lang="ro-RO" sz="1200" dirty="0"/>
          </a:p>
          <a:p>
            <a:pPr algn="ctr"/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4515FC-058A-4945-A5C2-6506D8898513}"/>
              </a:ext>
            </a:extLst>
          </p:cNvPr>
          <p:cNvSpPr txBox="1"/>
          <p:nvPr/>
        </p:nvSpPr>
        <p:spPr>
          <a:xfrm>
            <a:off x="7017138" y="4853477"/>
            <a:ext cx="1453674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ro-RO" sz="1200" dirty="0"/>
          </a:p>
          <a:p>
            <a:pPr algn="ctr"/>
            <a:r>
              <a:rPr lang="ro-RO" sz="1200" dirty="0"/>
              <a:t>Generator semnal triunghiular cu f=3Hz</a:t>
            </a:r>
          </a:p>
          <a:p>
            <a:pPr algn="ctr"/>
            <a:endParaRPr lang="en-US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826F7D-7F4C-6E09-0F85-0EBF14AFA6FF}"/>
              </a:ext>
            </a:extLst>
          </p:cNvPr>
          <p:cNvCxnSpPr/>
          <p:nvPr/>
        </p:nvCxnSpPr>
        <p:spPr>
          <a:xfrm flipV="1">
            <a:off x="4203088" y="2447258"/>
            <a:ext cx="688428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D38C8-603B-4397-B7EC-78D02FB82A95}"/>
              </a:ext>
            </a:extLst>
          </p:cNvPr>
          <p:cNvCxnSpPr>
            <a:cxnSpLocks/>
          </p:cNvCxnSpPr>
          <p:nvPr/>
        </p:nvCxnSpPr>
        <p:spPr>
          <a:xfrm>
            <a:off x="6328710" y="2447258"/>
            <a:ext cx="2851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27508C-C85F-1AE4-49B2-A930940C9FF9}"/>
              </a:ext>
            </a:extLst>
          </p:cNvPr>
          <p:cNvCxnSpPr>
            <a:cxnSpLocks/>
          </p:cNvCxnSpPr>
          <p:nvPr/>
        </p:nvCxnSpPr>
        <p:spPr>
          <a:xfrm>
            <a:off x="5579655" y="2955092"/>
            <a:ext cx="0" cy="3895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62DC54-3634-BF57-F626-3919B06FF55E}"/>
              </a:ext>
            </a:extLst>
          </p:cNvPr>
          <p:cNvCxnSpPr>
            <a:cxnSpLocks/>
          </p:cNvCxnSpPr>
          <p:nvPr/>
        </p:nvCxnSpPr>
        <p:spPr>
          <a:xfrm>
            <a:off x="5616411" y="4370201"/>
            <a:ext cx="0" cy="4832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ED91BD-9997-3412-B0B5-0D22E3D8D74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368950" y="5361308"/>
            <a:ext cx="64818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C3CC3B-3B54-FC45-75A0-1A293A78F7D8}"/>
              </a:ext>
            </a:extLst>
          </p:cNvPr>
          <p:cNvCxnSpPr>
            <a:cxnSpLocks/>
          </p:cNvCxnSpPr>
          <p:nvPr/>
        </p:nvCxnSpPr>
        <p:spPr>
          <a:xfrm>
            <a:off x="8721484" y="2850108"/>
            <a:ext cx="4701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861B9C-49E1-2304-5C7B-8BA6F8827DDD}"/>
              </a:ext>
            </a:extLst>
          </p:cNvPr>
          <p:cNvCxnSpPr>
            <a:cxnSpLocks/>
          </p:cNvCxnSpPr>
          <p:nvPr/>
        </p:nvCxnSpPr>
        <p:spPr>
          <a:xfrm>
            <a:off x="8721484" y="2856712"/>
            <a:ext cx="0" cy="25045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3D43201-EF07-7710-648A-0C44304F47E2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8470812" y="5361308"/>
            <a:ext cx="250672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A929A7-1B8B-0E8B-0CCF-24293C932636}"/>
              </a:ext>
            </a:extLst>
          </p:cNvPr>
          <p:cNvCxnSpPr/>
          <p:nvPr/>
        </p:nvCxnSpPr>
        <p:spPr>
          <a:xfrm flipV="1">
            <a:off x="10617741" y="2659760"/>
            <a:ext cx="688428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CE74EE5-A9DA-7393-AEF7-79EF69B54EB0}"/>
              </a:ext>
            </a:extLst>
          </p:cNvPr>
          <p:cNvSpPr txBox="1"/>
          <p:nvPr/>
        </p:nvSpPr>
        <p:spPr>
          <a:xfrm>
            <a:off x="10689021" y="2320684"/>
            <a:ext cx="88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Sirena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3A8529-7F8E-4BFC-0C50-877573D665DA}"/>
              </a:ext>
            </a:extLst>
          </p:cNvPr>
          <p:cNvSpPr txBox="1"/>
          <p:nvPr/>
        </p:nvSpPr>
        <p:spPr>
          <a:xfrm>
            <a:off x="6368949" y="2151929"/>
            <a:ext cx="175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Trapez Wail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6D9CC1-5D42-DF94-009E-1918481751A2}"/>
              </a:ext>
            </a:extLst>
          </p:cNvPr>
          <p:cNvSpPr txBox="1"/>
          <p:nvPr/>
        </p:nvSpPr>
        <p:spPr>
          <a:xfrm>
            <a:off x="8277656" y="3252958"/>
            <a:ext cx="461665" cy="143480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o-RO" dirty="0"/>
              <a:t>Triunghi Yelp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7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C6F5-AB9A-F870-9536-8FE32B3F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Schema electrică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4F140-1491-8B99-F7F6-50F233C3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4</a:t>
            </a:fld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2AAEA9-700E-6DD6-D3A0-663E57584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Bota_Sirena.pdsprj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76DA822-61FC-2F6C-40D1-E0C92920D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62" y="812800"/>
            <a:ext cx="8076730" cy="5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42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9C3-4F6D-46AD-A6EF-E5611AAD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inițiale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61AB-49EC-4D88-B469-6FC0E241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" y="803564"/>
            <a:ext cx="11841018" cy="6054436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ro-RO" dirty="0"/>
              <a:t>Wail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o-RO" dirty="0"/>
              <a:t>Frecventa sunetului: f </a:t>
            </a:r>
            <a:r>
              <a:rPr lang="el-GR" dirty="0"/>
              <a:t>ϵ</a:t>
            </a:r>
            <a:r>
              <a:rPr lang="ro-RO" dirty="0"/>
              <a:t> </a:t>
            </a:r>
            <a:r>
              <a:rPr lang="en-US" dirty="0"/>
              <a:t>[</a:t>
            </a:r>
            <a:r>
              <a:rPr lang="ro-RO" dirty="0"/>
              <a:t>600, 1200</a:t>
            </a:r>
            <a:r>
              <a:rPr lang="en-US" dirty="0"/>
              <a:t>]</a:t>
            </a:r>
            <a:r>
              <a:rPr lang="ro-RO" dirty="0"/>
              <a:t>Hz;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o-RO" dirty="0"/>
              <a:t>Trapezul: 12cycles/min =</a:t>
            </a:r>
            <a:r>
              <a:rPr lang="en-US" dirty="0"/>
              <a:t>&gt;</a:t>
            </a:r>
            <a:r>
              <a:rPr lang="ro-RO" dirty="0"/>
              <a:t> T = 5s , f=0.2 Hz;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o-RO" dirty="0"/>
              <a:t>Vom alege Ton=Toff=1.33s, Tup=Tdown=1s.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ro-RO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ro-RO" dirty="0"/>
              <a:t>Yelp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o-RO" dirty="0"/>
              <a:t>Frecventa sunetului: f </a:t>
            </a:r>
            <a:r>
              <a:rPr lang="el-GR" dirty="0"/>
              <a:t>ϵ</a:t>
            </a:r>
            <a:r>
              <a:rPr lang="ro-RO" dirty="0"/>
              <a:t> </a:t>
            </a:r>
            <a:r>
              <a:rPr lang="en-US" dirty="0"/>
              <a:t>[</a:t>
            </a:r>
            <a:r>
              <a:rPr lang="ro-RO" dirty="0"/>
              <a:t>600, 1200</a:t>
            </a:r>
            <a:r>
              <a:rPr lang="en-US" dirty="0"/>
              <a:t>]</a:t>
            </a:r>
            <a:r>
              <a:rPr lang="ro-RO" dirty="0"/>
              <a:t>Hz;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ro-RO" dirty="0"/>
              <a:t>Triunghiul: 180cycles/min =</a:t>
            </a:r>
            <a:r>
              <a:rPr lang="en-US" dirty="0"/>
              <a:t>&gt;</a:t>
            </a:r>
            <a:r>
              <a:rPr lang="ro-RO" dirty="0"/>
              <a:t> T =0.333 s , f=3 Hz.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6A5A54-52DA-486D-A18E-58A0E950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6EE1B-C3CA-60DD-1B0D-0B8C4E34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89" y="1057194"/>
            <a:ext cx="5265876" cy="259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4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9C3-4F6D-46AD-A6EF-E5611AAD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B61AB-49EC-4D88-B469-6FC0E241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9" y="803564"/>
                <a:ext cx="9216490" cy="6054436"/>
              </a:xfrm>
            </p:spPr>
            <p:txBody>
              <a:bodyPr>
                <a:normAutofit/>
              </a:bodyPr>
              <a:lstStyle/>
              <a:p>
                <a:pPr algn="ctr">
                  <a:buFont typeface="Wingdings" panose="05000000000000000000" pitchFamily="2" charset="2"/>
                  <a:buChar char="ü"/>
                </a:pPr>
                <a:r>
                  <a:rPr lang="ro-RO" sz="3200" dirty="0"/>
                  <a:t>Anvelopa Wail</a:t>
                </a:r>
              </a:p>
              <a:p>
                <a:endParaRPr lang="ro-RO" dirty="0"/>
              </a:p>
              <a:p>
                <a:r>
                  <a:rPr lang="ro-RO" dirty="0"/>
                  <a:t>Sursă de curent</a:t>
                </a:r>
              </a:p>
              <a:p>
                <a:pPr lvl="1"/>
                <a:r>
                  <a:rPr lang="ro-RO" dirty="0"/>
                  <a:t>Curentul din prima ramură a oglinzii este dat de legea lui Ohm: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o-RO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555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𝑏𝑙𝑜𝑐𝑎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𝑉𝑐𝑐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𝑉𝑒𝑒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𝑉𝑐𝑏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3+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5−</m:t>
                        </m:r>
                        <m:d>
                          <m:d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−2∗0.65]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(50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+200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+100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=24.857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555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𝑐𝑜𝑛𝑑𝑢𝑐𝑒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𝑉𝑐𝑐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𝑉𝑒𝑒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𝑉𝑐𝑏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3+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5−</m:t>
                        </m:r>
                        <m:d>
                          <m:dPr>
                            <m:ctrlP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−2∗0.65]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(50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+200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+50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ro-RO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=29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Curentul</a:t>
                </a:r>
                <a:r>
                  <a:rPr lang="en-US" dirty="0"/>
                  <a:t> </a:t>
                </a:r>
                <a:r>
                  <a:rPr lang="en-US" dirty="0" err="1"/>
                  <a:t>oglindit</a:t>
                </a:r>
                <a:r>
                  <a:rPr lang="en-US" dirty="0"/>
                  <a:t> pe a </a:t>
                </a:r>
                <a:r>
                  <a:rPr lang="en-US" dirty="0" err="1"/>
                  <a:t>doua</a:t>
                </a:r>
                <a:r>
                  <a:rPr lang="en-US" dirty="0"/>
                  <a:t> </a:t>
                </a:r>
                <a:r>
                  <a:rPr lang="en-US" dirty="0" err="1"/>
                  <a:t>ramur</a:t>
                </a:r>
                <a:r>
                  <a:rPr lang="ro-RO" dirty="0"/>
                  <a:t>ă</a:t>
                </a:r>
                <a:r>
                  <a:rPr lang="en-US" dirty="0"/>
                  <a:t> a </a:t>
                </a:r>
                <a:r>
                  <a:rPr lang="en-US" dirty="0" err="1"/>
                  <a:t>oglinzii</a:t>
                </a:r>
                <a:r>
                  <a:rPr lang="ro-RO" dirty="0"/>
                  <a:t> de curent: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ro-RO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=2∗24.857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=49.714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ro-RO" dirty="0"/>
              </a:p>
              <a:p>
                <a:pPr lvl="2"/>
                <a:endParaRPr lang="ro-RO" dirty="0"/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0B61AB-49EC-4D88-B469-6FC0E241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9" y="803564"/>
                <a:ext cx="9216490" cy="6054436"/>
              </a:xfrm>
              <a:blipFill>
                <a:blip r:embed="rId3"/>
                <a:stretch>
                  <a:fillRect l="-860" t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6A5A54-52DA-486D-A18E-58A0E950A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DED18-F67E-3683-3546-69F60377B9DE}"/>
              </a:ext>
            </a:extLst>
          </p:cNvPr>
          <p:cNvSpPr txBox="1"/>
          <p:nvPr/>
        </p:nvSpPr>
        <p:spPr>
          <a:xfrm>
            <a:off x="11363264" y="3105834"/>
            <a:ext cx="60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Iesirea din 555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D4C52-4483-9B7E-3A56-A101B5EB49CE}"/>
              </a:ext>
            </a:extLst>
          </p:cNvPr>
          <p:cNvSpPr txBox="1"/>
          <p:nvPr/>
        </p:nvSpPr>
        <p:spPr>
          <a:xfrm>
            <a:off x="11333107" y="2529417"/>
            <a:ext cx="66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Vc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918FF-927A-02DC-E3D8-3678760160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0"/>
          <a:stretch/>
        </p:blipFill>
        <p:spPr>
          <a:xfrm>
            <a:off x="9227127" y="1283169"/>
            <a:ext cx="2168189" cy="4633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35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1D29-7E09-9A08-AFBA-CF48A3AA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3FBFB-7799-8BFA-4F56-CBCDF0BD5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9" y="803564"/>
                <a:ext cx="8780432" cy="5680360"/>
              </a:xfrm>
            </p:spPr>
            <p:txBody>
              <a:bodyPr/>
              <a:lstStyle/>
              <a:p>
                <a:r>
                  <a:rPr lang="ro-RO" dirty="0"/>
                  <a:t>Circuitul 555. Generator de semnal triunghiular</a:t>
                </a:r>
              </a:p>
              <a:p>
                <a:pPr lvl="1"/>
                <a:r>
                  <a:rPr lang="ro-RO" dirty="0"/>
                  <a:t>Circuitul 555 funcționează ca un comparator cu două praguri date de alimentări și de cele 3 rezistențe interne egale: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𝑉𝐶𝐶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𝐺𝑁𝐷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ro-RO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ro-RO" i="1">
                        <a:latin typeface="Cambria Math" panose="02040503050406030204" pitchFamily="18" charset="0"/>
                      </a:rPr>
                      <m:t>=1.666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o-RO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𝑝𝑠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=1.666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ro-RO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𝑝𝑗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o-RO" i="1">
                        <a:latin typeface="Cambria Math" panose="02040503050406030204" pitchFamily="18" charset="0"/>
                      </a:rPr>
                      <m:t>=−1.666</m:t>
                    </m:r>
                    <m:r>
                      <a:rPr lang="ro-RO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r>
                  <a:rPr lang="ro-RO" dirty="0"/>
                  <a:t>Astfel, când Vc=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𝑝𝑠</m:t>
                        </m:r>
                      </m:sub>
                    </m:sSub>
                  </m:oMath>
                </a14:m>
                <a:r>
                  <a:rPr lang="ro-RO" dirty="0"/>
                  <a:t> =</a:t>
                </a:r>
                <a:r>
                  <a:rPr lang="en-US" dirty="0"/>
                  <a:t>&gt;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555</m:t>
                        </m:r>
                      </m:sub>
                    </m:sSub>
                  </m:oMath>
                </a14:m>
                <a:r>
                  <a:rPr lang="en-US" dirty="0"/>
                  <a:t>=-5V </a:t>
                </a:r>
                <a:r>
                  <a:rPr lang="ro-RO" dirty="0"/>
                  <a:t>și când Vc=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o-RO" dirty="0"/>
                  <a:t> =</a:t>
                </a:r>
                <a:r>
                  <a:rPr lang="en-US" dirty="0"/>
                  <a:t>&gt;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555</m:t>
                        </m:r>
                      </m:sub>
                    </m:sSub>
                  </m:oMath>
                </a14:m>
                <a:r>
                  <a:rPr lang="en-US" dirty="0"/>
                  <a:t>=5V</a:t>
                </a:r>
                <a:r>
                  <a:rPr lang="ro-RO" dirty="0"/>
                  <a:t>.</a:t>
                </a:r>
              </a:p>
              <a:p>
                <a:pPr lvl="1"/>
                <a:r>
                  <a:rPr lang="ro-RO" dirty="0"/>
                  <a:t>Frecvența semnalului este dată de condensatorul C2 și de curentul ce trece prin 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(T2)</a:t>
                </a:r>
                <a:r>
                  <a:rPr lang="ro-RO" dirty="0"/>
                  <a:t>, respectiv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r>
                  <a:rPr lang="ro-RO" dirty="0"/>
                  <a:t>.Știm că T=5s pentru sirena Wail, deci trebuie aflat C. Vom obține din formula curentului prin condensator: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ro-RO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ro-RO" dirty="0"/>
              </a:p>
              <a:p>
                <a:pPr lvl="1"/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C3FBFB-7799-8BFA-4F56-CBCDF0BD5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9" y="803564"/>
                <a:ext cx="8780432" cy="5680360"/>
              </a:xfrm>
              <a:blipFill>
                <a:blip r:embed="rId2"/>
                <a:stretch>
                  <a:fillRect l="-902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28932-0C11-8C37-3571-DD5DB224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7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BD4A-5B88-69A1-D7FB-9FAB16651A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0"/>
          <a:stretch/>
        </p:blipFill>
        <p:spPr>
          <a:xfrm>
            <a:off x="8960146" y="933319"/>
            <a:ext cx="2339543" cy="3200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2FB526-555D-9256-2FE0-656C8B7D890C}"/>
              </a:ext>
            </a:extLst>
          </p:cNvPr>
          <p:cNvSpPr txBox="1"/>
          <p:nvPr/>
        </p:nvSpPr>
        <p:spPr>
          <a:xfrm>
            <a:off x="10984486" y="2586108"/>
            <a:ext cx="1146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Vc(triunghiular)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885D3-F7FD-442F-65F7-2747035604BB}"/>
              </a:ext>
            </a:extLst>
          </p:cNvPr>
          <p:cNvSpPr txBox="1"/>
          <p:nvPr/>
        </p:nvSpPr>
        <p:spPr>
          <a:xfrm>
            <a:off x="9671057" y="863912"/>
            <a:ext cx="1401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Iesirea V</a:t>
            </a:r>
            <a:r>
              <a:rPr lang="ro-RO" sz="800" dirty="0"/>
              <a:t>555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DF60D-4C66-D4EE-537F-CBCC28005AE3}"/>
              </a:ext>
            </a:extLst>
          </p:cNvPr>
          <p:cNvCxnSpPr>
            <a:cxnSpLocks/>
          </p:cNvCxnSpPr>
          <p:nvPr/>
        </p:nvCxnSpPr>
        <p:spPr>
          <a:xfrm>
            <a:off x="10493528" y="4622450"/>
            <a:ext cx="0" cy="18035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B0EDFF-1261-BC4A-C492-3D07E60C0D35}"/>
              </a:ext>
            </a:extLst>
          </p:cNvPr>
          <p:cNvCxnSpPr/>
          <p:nvPr/>
        </p:nvCxnSpPr>
        <p:spPr>
          <a:xfrm>
            <a:off x="10374761" y="4635062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5F2818-B8E7-1DA2-80A0-870601C8F2C9}"/>
              </a:ext>
            </a:extLst>
          </p:cNvPr>
          <p:cNvCxnSpPr/>
          <p:nvPr/>
        </p:nvCxnSpPr>
        <p:spPr>
          <a:xfrm>
            <a:off x="10371560" y="5524237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471CF5-EF74-02CD-BBFD-6EE87D5FE18F}"/>
              </a:ext>
            </a:extLst>
          </p:cNvPr>
          <p:cNvCxnSpPr/>
          <p:nvPr/>
        </p:nvCxnSpPr>
        <p:spPr>
          <a:xfrm>
            <a:off x="10385224" y="6440739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48195-2BDA-5DE4-3A92-5A700C686300}"/>
              </a:ext>
            </a:extLst>
          </p:cNvPr>
          <p:cNvCxnSpPr/>
          <p:nvPr/>
        </p:nvCxnSpPr>
        <p:spPr>
          <a:xfrm>
            <a:off x="10354792" y="4641368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7CCE85-C021-8080-8755-42422166CEE8}"/>
              </a:ext>
            </a:extLst>
          </p:cNvPr>
          <p:cNvCxnSpPr/>
          <p:nvPr/>
        </p:nvCxnSpPr>
        <p:spPr>
          <a:xfrm>
            <a:off x="10371558" y="5228897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5C9D94-5DD4-9763-A8AB-4768AE8ABA72}"/>
              </a:ext>
            </a:extLst>
          </p:cNvPr>
          <p:cNvCxnSpPr/>
          <p:nvPr/>
        </p:nvCxnSpPr>
        <p:spPr>
          <a:xfrm>
            <a:off x="10371559" y="5821679"/>
            <a:ext cx="24393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DFD505-2ADE-11FE-3D43-6117AAAC80F9}"/>
              </a:ext>
            </a:extLst>
          </p:cNvPr>
          <p:cNvSpPr txBox="1"/>
          <p:nvPr/>
        </p:nvSpPr>
        <p:spPr>
          <a:xfrm>
            <a:off x="10629158" y="4483133"/>
            <a:ext cx="567623" cy="209288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o-RO" sz="1000" dirty="0"/>
              <a:t>3*A0</a:t>
            </a:r>
          </a:p>
          <a:p>
            <a:endParaRPr lang="ro-RO" sz="1000" dirty="0"/>
          </a:p>
          <a:p>
            <a:endParaRPr lang="ro-RO" sz="1000" dirty="0"/>
          </a:p>
          <a:p>
            <a:endParaRPr lang="ro-RO" sz="1000" dirty="0"/>
          </a:p>
          <a:p>
            <a:r>
              <a:rPr lang="ro-RO" sz="1000" dirty="0"/>
              <a:t>A0</a:t>
            </a:r>
          </a:p>
          <a:p>
            <a:endParaRPr lang="ro-RO" sz="1000" dirty="0"/>
          </a:p>
          <a:p>
            <a:r>
              <a:rPr lang="ro-RO" sz="1000" dirty="0"/>
              <a:t>0V</a:t>
            </a:r>
          </a:p>
          <a:p>
            <a:endParaRPr lang="ro-RO" sz="1000" dirty="0"/>
          </a:p>
          <a:p>
            <a:r>
              <a:rPr lang="ro-RO" sz="1000" dirty="0"/>
              <a:t>-A0</a:t>
            </a:r>
          </a:p>
          <a:p>
            <a:endParaRPr lang="ro-RO" sz="1000" dirty="0"/>
          </a:p>
          <a:p>
            <a:endParaRPr lang="ro-RO" sz="1000" dirty="0"/>
          </a:p>
          <a:p>
            <a:endParaRPr lang="ro-RO" sz="1000" dirty="0"/>
          </a:p>
          <a:p>
            <a:r>
              <a:rPr lang="ro-RO" sz="1000" dirty="0"/>
              <a:t>-3*A0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7CE82-6D2A-B39D-6916-AC92EB37068E}"/>
              </a:ext>
            </a:extLst>
          </p:cNvPr>
          <p:cNvSpPr txBox="1"/>
          <p:nvPr/>
        </p:nvSpPr>
        <p:spPr>
          <a:xfrm>
            <a:off x="9855612" y="4483133"/>
            <a:ext cx="46874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/>
              <a:t>VCC</a:t>
            </a:r>
          </a:p>
          <a:p>
            <a:endParaRPr lang="ro-RO" sz="1000" dirty="0"/>
          </a:p>
          <a:p>
            <a:endParaRPr lang="ro-RO" sz="1000" dirty="0"/>
          </a:p>
          <a:p>
            <a:endParaRPr lang="ro-RO" sz="1000" dirty="0"/>
          </a:p>
          <a:p>
            <a:r>
              <a:rPr lang="ro-RO" sz="1000" dirty="0"/>
              <a:t>Vr2,3</a:t>
            </a:r>
          </a:p>
          <a:p>
            <a:endParaRPr lang="ro-RO" sz="1000" dirty="0"/>
          </a:p>
          <a:p>
            <a:endParaRPr lang="ro-RO" sz="1000" dirty="0"/>
          </a:p>
          <a:p>
            <a:endParaRPr lang="ro-RO" sz="1000" dirty="0"/>
          </a:p>
          <a:p>
            <a:r>
              <a:rPr lang="ro-RO" sz="1000" dirty="0"/>
              <a:t>Vr3</a:t>
            </a:r>
          </a:p>
          <a:p>
            <a:endParaRPr lang="ro-RO" sz="1000" dirty="0"/>
          </a:p>
          <a:p>
            <a:endParaRPr lang="ro-RO" sz="1000" dirty="0"/>
          </a:p>
          <a:p>
            <a:endParaRPr lang="ro-RO" sz="1000" dirty="0"/>
          </a:p>
          <a:p>
            <a:r>
              <a:rPr lang="ro-RO" sz="1000" dirty="0"/>
              <a:t>GND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A12477-C1C7-AB33-061C-3DD8D9163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659" y="4505322"/>
            <a:ext cx="5117567" cy="2070692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3D59A8BC-35B1-9F64-1C10-35A0612CE2A4}"/>
              </a:ext>
            </a:extLst>
          </p:cNvPr>
          <p:cNvSpPr/>
          <p:nvPr/>
        </p:nvSpPr>
        <p:spPr>
          <a:xfrm rot="16200000">
            <a:off x="6725504" y="6069550"/>
            <a:ext cx="100792" cy="72545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EB7AE7B-A77B-4BA0-8CA6-BCE61D5550B9}"/>
              </a:ext>
            </a:extLst>
          </p:cNvPr>
          <p:cNvSpPr/>
          <p:nvPr/>
        </p:nvSpPr>
        <p:spPr>
          <a:xfrm rot="16200000">
            <a:off x="7492908" y="6079752"/>
            <a:ext cx="100792" cy="72545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D6AB7B-8ED5-F19D-CCF9-8144C5915849}"/>
              </a:ext>
            </a:extLst>
          </p:cNvPr>
          <p:cNvSpPr txBox="1"/>
          <p:nvPr/>
        </p:nvSpPr>
        <p:spPr>
          <a:xfrm>
            <a:off x="6634769" y="6536059"/>
            <a:ext cx="1203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T1                  T2</a:t>
            </a:r>
          </a:p>
        </p:txBody>
      </p:sp>
    </p:spTree>
    <p:extLst>
      <p:ext uri="{BB962C8B-B14F-4D97-AF65-F5344CB8AC3E}">
        <p14:creationId xmlns:p14="http://schemas.microsoft.com/office/powerpoint/2010/main" val="35757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C768-C390-F01C-67A5-FE18210C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A364E7-3329-178B-5AD4-D611910F4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9" y="803564"/>
                <a:ext cx="7911105" cy="5680360"/>
              </a:xfrm>
            </p:spPr>
            <p:txBody>
              <a:bodyPr/>
              <a:lstStyle/>
              <a:p>
                <a:pPr lvl="2"/>
                <a:r>
                  <a:rPr lang="en-US" dirty="0"/>
                  <a:t>=&gt;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t=T1: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=1.666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o-R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o-RO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ro-RO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=30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=−1.666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∗2.5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−3.333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=22.5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t=T2: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=−1.666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ro-R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ro-RO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=−30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=1.666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∗2.5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3.333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=22.5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>
                    <a:ea typeface="Cambria Math" panose="02040503050406030204" pitchFamily="18" charset="0"/>
                  </a:rPr>
                  <a:t>Alegem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ea typeface="Cambria Math" panose="02040503050406030204" pitchFamily="18" charset="0"/>
                  </a:rPr>
                  <a:t>valoarea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err="1">
                    <a:ea typeface="Cambria Math" panose="02040503050406030204" pitchFamily="18" charset="0"/>
                  </a:rPr>
                  <a:t>fizic</a:t>
                </a:r>
                <a:r>
                  <a:rPr lang="ro-RO" dirty="0">
                    <a:ea typeface="Cambria Math" panose="02040503050406030204" pitchFamily="18" charset="0"/>
                  </a:rPr>
                  <a:t>ă de C=22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o-RO" dirty="0">
                    <a:ea typeface="Cambria Math" panose="02040503050406030204" pitchFamily="18" charset="0"/>
                  </a:rPr>
                  <a:t>.</a:t>
                </a: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A364E7-3329-178B-5AD4-D611910F4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9" y="803564"/>
                <a:ext cx="7911105" cy="5680360"/>
              </a:xfrm>
              <a:blipFill>
                <a:blip r:embed="rId2"/>
                <a:stretch>
                  <a:fillRect t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E96FD-C959-5B07-7B91-2CF3BB53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8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F859F-2D90-AC49-69E5-EA243E897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633" y="3153108"/>
            <a:ext cx="4814876" cy="264596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C3AF166B-A3F2-C64F-3698-81AAE4EE8464}"/>
              </a:ext>
            </a:extLst>
          </p:cNvPr>
          <p:cNvSpPr/>
          <p:nvPr/>
        </p:nvSpPr>
        <p:spPr>
          <a:xfrm rot="16200000">
            <a:off x="8572715" y="5224119"/>
            <a:ext cx="124972" cy="65183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103573E-CFC1-5359-E9BE-024A7739493D}"/>
              </a:ext>
            </a:extLst>
          </p:cNvPr>
          <p:cNvSpPr/>
          <p:nvPr/>
        </p:nvSpPr>
        <p:spPr>
          <a:xfrm rot="16200000">
            <a:off x="9280161" y="5180600"/>
            <a:ext cx="124971" cy="763054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E76A7-9117-88EF-BBA3-567F5F43188D}"/>
              </a:ext>
            </a:extLst>
          </p:cNvPr>
          <p:cNvSpPr txBox="1"/>
          <p:nvPr/>
        </p:nvSpPr>
        <p:spPr>
          <a:xfrm>
            <a:off x="8556871" y="5612524"/>
            <a:ext cx="103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T1              T2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A87881B-E956-C0D5-739A-F3DEC2C7CB35}"/>
              </a:ext>
            </a:extLst>
          </p:cNvPr>
          <p:cNvSpPr/>
          <p:nvPr/>
        </p:nvSpPr>
        <p:spPr>
          <a:xfrm rot="16200000">
            <a:off x="9050799" y="5370568"/>
            <a:ext cx="45719" cy="103357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CF339-D9E0-666E-70D2-51168299CF1C}"/>
              </a:ext>
            </a:extLst>
          </p:cNvPr>
          <p:cNvSpPr txBox="1"/>
          <p:nvPr/>
        </p:nvSpPr>
        <p:spPr>
          <a:xfrm>
            <a:off x="8825856" y="5910217"/>
            <a:ext cx="103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T=5s</a:t>
            </a:r>
          </a:p>
        </p:txBody>
      </p:sp>
    </p:spTree>
    <p:extLst>
      <p:ext uri="{BB962C8B-B14F-4D97-AF65-F5344CB8AC3E}">
        <p14:creationId xmlns:p14="http://schemas.microsoft.com/office/powerpoint/2010/main" val="335459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1452-98C6-ADEF-AC7C-7C14E0E9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Date numerice calculate și formule utilizate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B10A4-D06B-D65C-5943-11AFF719D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308" y="803564"/>
                <a:ext cx="9544413" cy="5680360"/>
              </a:xfrm>
            </p:spPr>
            <p:txBody>
              <a:bodyPr>
                <a:normAutofit/>
              </a:bodyPr>
              <a:lstStyle/>
              <a:p>
                <a:r>
                  <a:rPr lang="ro-RO" dirty="0"/>
                  <a:t>Generator de trapez</a:t>
                </a:r>
              </a:p>
              <a:p>
                <a:pPr lvl="1"/>
                <a:r>
                  <a:rPr lang="ro-RO" dirty="0"/>
                  <a:t>Anvelopa Wail are forma trapezoidală, deci vom folosi un limitator obținut cu un amplificator neinversor ca să aducem semnalul în limitele 4 și -4 V și să creem trapezul. </a:t>
                </a:r>
              </a:p>
              <a:p>
                <a:pPr lvl="1"/>
                <a:r>
                  <a:rPr lang="ro-RO" dirty="0"/>
                  <a:t>Vom utiliza condiția amplificatorului ce ne dă relația dintre mărimi: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ro-RO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ro-RO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ro-R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𝑊𝑎𝑖𝑙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𝑊𝑎𝑖𝑙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ro-R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11∗(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𝑊𝑎𝑖𝑙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ro-RO" dirty="0"/>
              </a:p>
              <a:p>
                <a:pPr lvl="1"/>
                <a:r>
                  <a:rPr lang="ro-RO" dirty="0"/>
                  <a:t>Am ales anterior Ton=Toff=1.33s, Tup=Tdown=1s, deci SR+=SR-=8V/1s=8V/s. Triunghiul are un SR+=SR-= 3.333V/2.5s=1.3328V/s, deci vrem ca amplificarea operaționalului să fie 8/1.3328=6.</a:t>
                </a:r>
              </a:p>
              <a:p>
                <a:pPr lvl="1"/>
                <a:r>
                  <a:rPr lang="ro-RO" dirty="0"/>
                  <a:t>Înlocuim numeric în relația de mai sus: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b="0" i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ro-RO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o-RO" dirty="0"/>
                  <a:t>Alegem R1</a:t>
                </a:r>
                <a:r>
                  <a:rPr lang="en-US" dirty="0"/>
                  <a:t>1</a:t>
                </a:r>
                <a:r>
                  <a:rPr lang="ro-RO" dirty="0"/>
                  <a:t>=</a:t>
                </a:r>
                <a:r>
                  <a:rPr lang="en-US" dirty="0"/>
                  <a:t>10</a:t>
                </a:r>
                <a:r>
                  <a:rPr lang="ro-RO" dirty="0"/>
                  <a:t>k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o-RO" dirty="0"/>
                  <a:t> =</a:t>
                </a:r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10=10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∗5=50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Vom</a:t>
                </a:r>
                <a:r>
                  <a:rPr lang="en-US" dirty="0"/>
                  <a:t> </a:t>
                </a:r>
                <a:r>
                  <a:rPr lang="en-US" dirty="0" err="1"/>
                  <a:t>alege</a:t>
                </a:r>
                <a:r>
                  <a:rPr lang="en-US" dirty="0"/>
                  <a:t> </a:t>
                </a:r>
                <a:r>
                  <a:rPr lang="en-US" dirty="0" err="1"/>
                  <a:t>valoare</a:t>
                </a:r>
                <a:r>
                  <a:rPr lang="en-US" dirty="0"/>
                  <a:t> </a:t>
                </a:r>
                <a:r>
                  <a:rPr lang="en-US" dirty="0" err="1"/>
                  <a:t>consacrat</a:t>
                </a:r>
                <a:r>
                  <a:rPr lang="ro-RO" dirty="0"/>
                  <a:t>ă de 47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ro-RO" dirty="0"/>
                  <a:t> pentru R10.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B10A4-D06B-D65C-5943-11AFF719D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308" y="803564"/>
                <a:ext cx="9544413" cy="5680360"/>
              </a:xfrm>
              <a:blipFill>
                <a:blip r:embed="rId2"/>
                <a:stretch>
                  <a:fillRect l="-830" t="-1502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AD37F-CE5D-C267-43A0-0B01B1D5E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413F8-24B1-40DC-9436-52A6C1916760}" type="slidenum">
              <a:rPr lang="en-US" smtClean="0"/>
              <a:pPr/>
              <a:t>9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45E03-2EFC-0071-EF12-DF2B99CA2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516" y="786730"/>
            <a:ext cx="1923498" cy="273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10736C-495B-9F76-F09A-A4DBE0DC4BDB}"/>
                  </a:ext>
                </a:extLst>
              </p:cNvPr>
              <p:cNvSpPr txBox="1"/>
              <p:nvPr/>
            </p:nvSpPr>
            <p:spPr>
              <a:xfrm>
                <a:off x="9109889" y="1292773"/>
                <a:ext cx="1106167" cy="25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000" dirty="0"/>
                  <a:t>Triunghiular(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ro-RO" sz="1000" dirty="0"/>
                  <a:t>)</a:t>
                </a:r>
                <a:endParaRPr lang="en-US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10736C-495B-9F76-F09A-A4DBE0DC4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889" y="1292773"/>
                <a:ext cx="1106167" cy="25769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29DCB7-3063-1C3B-BC36-AA894E0A07D1}"/>
                  </a:ext>
                </a:extLst>
              </p:cNvPr>
              <p:cNvSpPr txBox="1"/>
              <p:nvPr/>
            </p:nvSpPr>
            <p:spPr>
              <a:xfrm>
                <a:off x="10834063" y="1773096"/>
                <a:ext cx="1228628" cy="25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1000" dirty="0"/>
                  <a:t>Trapezoidal(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o-RO" sz="1100" b="0" i="1" smtClean="0">
                            <a:latin typeface="Cambria Math" panose="02040503050406030204" pitchFamily="18" charset="0"/>
                          </a:rPr>
                          <m:t>𝑊𝑎𝑖𝑙</m:t>
                        </m:r>
                      </m:sub>
                    </m:sSub>
                  </m:oMath>
                </a14:m>
                <a:r>
                  <a:rPr lang="ro-RO" sz="1000" dirty="0"/>
                  <a:t>)</a:t>
                </a:r>
                <a:endParaRPr lang="en-US" sz="1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29DCB7-3063-1C3B-BC36-AA894E0A0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4063" y="1773096"/>
                <a:ext cx="1228628" cy="257699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797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1|2.3|3|2|2.9|1.5|5.6|3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1|2.3|3|2|2.9|1.5|5.6|3.1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1.1|2.3|3|2|2.9|1.5|5.6|3.1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D98C9F86DA74F8DAFA4D8F2B48225" ma:contentTypeVersion="7" ma:contentTypeDescription="Create a new document." ma:contentTypeScope="" ma:versionID="85efbf8348942b68dd68a5ecf3183dc0">
  <xsd:schema xmlns:xsd="http://www.w3.org/2001/XMLSchema" xmlns:xs="http://www.w3.org/2001/XMLSchema" xmlns:p="http://schemas.microsoft.com/office/2006/metadata/properties" xmlns:ns2="47950cb5-dc6d-4b57-9af0-b85406b45b8d" targetNamespace="http://schemas.microsoft.com/office/2006/metadata/properties" ma:root="true" ma:fieldsID="9a236d2f3696c2241195317452846b87" ns2:_="">
    <xsd:import namespace="47950cb5-dc6d-4b57-9af0-b85406b45b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950cb5-dc6d-4b57-9af0-b85406b45b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CCB6E5-9A59-4365-A2A1-429C62CF9F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950cb5-dc6d-4b57-9af0-b85406b45b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1891F0-6E0F-471E-A947-1EE6CE4FAB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2314E-CEF4-4DA8-8CB2-BE7D59602B0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6513</TotalTime>
  <Words>1380</Words>
  <Application>Microsoft Office PowerPoint</Application>
  <PresentationFormat>Widescreen</PresentationFormat>
  <Paragraphs>209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Sisteme cu circuite integrate analogice</vt:lpstr>
      <vt:lpstr>Descriere Proiect</vt:lpstr>
      <vt:lpstr>Schema bloc</vt:lpstr>
      <vt:lpstr>Schema electrică</vt:lpstr>
      <vt:lpstr>Date numerice inițiale</vt:lpstr>
      <vt:lpstr>Date numerice calculate și formule utilizate</vt:lpstr>
      <vt:lpstr>Date numerice calculate și formule utilizate</vt:lpstr>
      <vt:lpstr>Date numerice calculate și formule utilizate</vt:lpstr>
      <vt:lpstr>Date numerice calculate și formule utilizate</vt:lpstr>
      <vt:lpstr>Date numerice calculate și formule utilizate</vt:lpstr>
      <vt:lpstr>Date numerice calculate și formule utilizate</vt:lpstr>
      <vt:lpstr>Date numerice calculate și formule utilizate</vt:lpstr>
      <vt:lpstr>LTSpice - Circuit și simulări</vt:lpstr>
      <vt:lpstr>Simulare transient în LTSpice</vt:lpstr>
      <vt:lpstr>Simulare transient în LTSpice</vt:lpstr>
      <vt:lpstr>Simulare transient în LTSpice</vt:lpstr>
      <vt:lpstr>Simulare transient în LTSpice</vt:lpstr>
      <vt:lpstr>Proteus - Circuit</vt:lpstr>
      <vt:lpstr>Montaj fizic - Circuit și simulări</vt:lpstr>
      <vt:lpstr>Montaj fizic – Simulare transient în Scopy</vt:lpstr>
      <vt:lpstr>Montaj fizic – Simulare transient în Scopy</vt:lpstr>
      <vt:lpstr>Montaj fizic – Simulare transient în Scopy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Csaba Fazakas</dc:creator>
  <cp:lastModifiedBy>Ioana Bota</cp:lastModifiedBy>
  <cp:revision>122</cp:revision>
  <dcterms:created xsi:type="dcterms:W3CDTF">2020-09-28T16:25:14Z</dcterms:created>
  <dcterms:modified xsi:type="dcterms:W3CDTF">2024-01-20T11:23:20Z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0x010100718D98C9F86DA74F8DAFA4D8F2B48225</vt:lpwstr>
  </property>
</Properties>
</file>